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0" r:id="rId3"/>
    <p:sldId id="311" r:id="rId4"/>
    <p:sldId id="261" r:id="rId5"/>
    <p:sldId id="257" r:id="rId6"/>
    <p:sldId id="312" r:id="rId7"/>
    <p:sldId id="258" r:id="rId8"/>
    <p:sldId id="259" r:id="rId9"/>
    <p:sldId id="260" r:id="rId10"/>
    <p:sldId id="262" r:id="rId11"/>
    <p:sldId id="265" r:id="rId12"/>
    <p:sldId id="264" r:id="rId13"/>
    <p:sldId id="301" r:id="rId14"/>
    <p:sldId id="266" r:id="rId15"/>
    <p:sldId id="303" r:id="rId16"/>
    <p:sldId id="304" r:id="rId17"/>
    <p:sldId id="305" r:id="rId18"/>
    <p:sldId id="306" r:id="rId19"/>
    <p:sldId id="307" r:id="rId20"/>
    <p:sldId id="308" r:id="rId21"/>
    <p:sldId id="309" r:id="rId22"/>
    <p:sldId id="310" r:id="rId23"/>
    <p:sldId id="263" r:id="rId24"/>
    <p:sldId id="297" r:id="rId25"/>
    <p:sldId id="267" r:id="rId26"/>
    <p:sldId id="268" r:id="rId27"/>
    <p:sldId id="269" r:id="rId28"/>
    <p:sldId id="299" r:id="rId29"/>
    <p:sldId id="296" r:id="rId30"/>
    <p:sldId id="291" r:id="rId31"/>
    <p:sldId id="294" r:id="rId32"/>
    <p:sldId id="292" r:id="rId33"/>
    <p:sldId id="298" r:id="rId3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1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9494D-D8FB-4023-A9E8-D1034E7164DA}" type="datetimeFigureOut">
              <a:rPr kumimoji="1" lang="ja-JP" altLang="en-US" smtClean="0"/>
              <a:t>2021/12/8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DDBC4-D12F-4951-90BD-4405F650281E}" type="slidenum">
              <a:rPr kumimoji="1" lang="ja-JP" altLang="en-US" smtClean="0"/>
              <a:t>‹#›</a:t>
            </a:fld>
            <a:endParaRPr kumimoji="1" lang="ja-JP" altLang="en-US"/>
          </a:p>
        </p:txBody>
      </p:sp>
    </p:spTree>
    <p:extLst>
      <p:ext uri="{BB962C8B-B14F-4D97-AF65-F5344CB8AC3E}">
        <p14:creationId xmlns:p14="http://schemas.microsoft.com/office/powerpoint/2010/main" val="3959115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18DDBC4-D12F-4951-90BD-4405F650281E}" type="slidenum">
              <a:rPr kumimoji="1" lang="ja-JP" altLang="en-US" smtClean="0"/>
              <a:t>25</a:t>
            </a:fld>
            <a:endParaRPr kumimoji="1" lang="ja-JP" altLang="en-US"/>
          </a:p>
        </p:txBody>
      </p:sp>
    </p:spTree>
    <p:extLst>
      <p:ext uri="{BB962C8B-B14F-4D97-AF65-F5344CB8AC3E}">
        <p14:creationId xmlns:p14="http://schemas.microsoft.com/office/powerpoint/2010/main" val="294468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9335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62277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403455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142243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396523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67702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18098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329385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419058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52158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3602DC5-0181-4759-A88F-782C33F467C7}" type="datetimeFigureOut">
              <a:rPr kumimoji="1" lang="ja-JP" altLang="en-US" smtClean="0"/>
              <a:t>2021/12/8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111664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02DC5-0181-4759-A88F-782C33F467C7}" type="datetimeFigureOut">
              <a:rPr kumimoji="1" lang="ja-JP" altLang="en-US" smtClean="0"/>
              <a:t>2021/12/8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ACF3C-3F9D-42DC-B48C-C86AC69CC2CC}" type="slidenum">
              <a:rPr kumimoji="1" lang="ja-JP" altLang="en-US" smtClean="0"/>
              <a:t>‹#›</a:t>
            </a:fld>
            <a:endParaRPr kumimoji="1" lang="ja-JP" altLang="en-US"/>
          </a:p>
        </p:txBody>
      </p:sp>
    </p:spTree>
    <p:extLst>
      <p:ext uri="{BB962C8B-B14F-4D97-AF65-F5344CB8AC3E}">
        <p14:creationId xmlns:p14="http://schemas.microsoft.com/office/powerpoint/2010/main" val="1945070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pinterest.com/pin/51158083891086397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tmc.or.jp/_src/6124/img_1093.png?v=1637643109749"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tokyofuji.com/"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bunka.go.jp/seisaku/bunka_gyosei/shokan_horei/other/suishin_houritsu/pdf/r1418257_01.pdf"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mext.go.jp/b_menu/houdou/31/09/1421569_00001.htm"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bunka.go.jp/seisaku/bunka_gyosei/shokan_horei/other/suishin_houritsu/pdf/r1418257_01.pdf" TargetMode="External"/><Relationship Id="rId2" Type="http://schemas.openxmlformats.org/officeDocument/2006/relationships/hyperlink" Target="https://www.mext.go.jp/b_menu/houdou/31/09/1421569_00001.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3200" dirty="0"/>
              <a:t>立川国際中等教育学校</a:t>
            </a:r>
            <a:r>
              <a:rPr kumimoji="1" lang="en-US" altLang="ja-JP" sz="3200" dirty="0"/>
              <a:t/>
            </a:r>
            <a:br>
              <a:rPr kumimoji="1" lang="en-US" altLang="ja-JP" sz="3200" dirty="0"/>
            </a:br>
            <a:r>
              <a:rPr lang="ja-JP" altLang="en-US" sz="3200" dirty="0"/>
              <a:t>国際理解講座</a:t>
            </a:r>
            <a:r>
              <a:rPr lang="en-US" altLang="ja-JP" sz="3200" dirty="0"/>
              <a:t>『</a:t>
            </a:r>
            <a:r>
              <a:rPr lang="ja-JP" altLang="en-US" sz="3200" dirty="0"/>
              <a:t>多文化共生って何だろう</a:t>
            </a:r>
            <a:r>
              <a:rPr lang="en-US" altLang="ja-JP" sz="3200" dirty="0"/>
              <a:t>』</a:t>
            </a:r>
            <a:endParaRPr kumimoji="1" lang="ja-JP" altLang="en-US" sz="3200" dirty="0"/>
          </a:p>
        </p:txBody>
      </p:sp>
      <p:sp>
        <p:nvSpPr>
          <p:cNvPr id="3" name="サブタイトル 2"/>
          <p:cNvSpPr>
            <a:spLocks noGrp="1"/>
          </p:cNvSpPr>
          <p:nvPr>
            <p:ph type="subTitle" idx="1"/>
          </p:nvPr>
        </p:nvSpPr>
        <p:spPr/>
        <p:txBody>
          <a:bodyPr>
            <a:normAutofit lnSpcReduction="10000"/>
          </a:bodyPr>
          <a:lstStyle/>
          <a:p>
            <a:endParaRPr kumimoji="1" lang="en-US" altLang="ja-JP" dirty="0"/>
          </a:p>
          <a:p>
            <a:r>
              <a:rPr kumimoji="1" lang="ja-JP" altLang="en-US" dirty="0"/>
              <a:t>立川多文化共生センター　理事・広報委員長</a:t>
            </a:r>
            <a:endParaRPr kumimoji="1" lang="en-US" altLang="ja-JP" dirty="0"/>
          </a:p>
          <a:p>
            <a:endParaRPr lang="en-US" altLang="ja-JP" dirty="0"/>
          </a:p>
          <a:p>
            <a:r>
              <a:rPr kumimoji="1" lang="ja-JP" altLang="en-US" dirty="0"/>
              <a:t>倉八順子</a:t>
            </a:r>
          </a:p>
        </p:txBody>
      </p:sp>
      <p:pic>
        <p:nvPicPr>
          <p:cNvPr id="5" name="図 4">
            <a:extLst>
              <a:ext uri="{FF2B5EF4-FFF2-40B4-BE49-F238E27FC236}">
                <a16:creationId xmlns:a16="http://schemas.microsoft.com/office/drawing/2014/main" xmlns="" id="{0287245F-2C99-4921-AF0B-0E5AFAEA13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375" y="1095375"/>
            <a:ext cx="2123910" cy="1072903"/>
          </a:xfrm>
          <a:prstGeom prst="rect">
            <a:avLst/>
          </a:prstGeom>
        </p:spPr>
      </p:pic>
    </p:spTree>
    <p:extLst>
      <p:ext uri="{BB962C8B-B14F-4D97-AF65-F5344CB8AC3E}">
        <p14:creationId xmlns:p14="http://schemas.microsoft.com/office/powerpoint/2010/main" val="147968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9382" y="237506"/>
            <a:ext cx="11566566" cy="7140416"/>
          </a:xfrm>
          <a:prstGeom prst="rect">
            <a:avLst/>
          </a:prstGeom>
          <a:noFill/>
        </p:spPr>
        <p:txBody>
          <a:bodyPr wrap="square" rtlCol="0">
            <a:spAutoFit/>
          </a:bodyPr>
          <a:lstStyle/>
          <a:p>
            <a:r>
              <a:rPr kumimoji="1" lang="ja-JP" altLang="en-US" sz="2800" dirty="0">
                <a:solidFill>
                  <a:srgbClr val="00B050"/>
                </a:solidFill>
              </a:rPr>
              <a:t>２．立川市多文化共生都市宣言</a:t>
            </a:r>
            <a:endParaRPr kumimoji="1" lang="en-US" altLang="ja-JP" sz="2800" dirty="0">
              <a:solidFill>
                <a:srgbClr val="00B050"/>
              </a:solidFill>
            </a:endParaRPr>
          </a:p>
          <a:p>
            <a:endParaRPr lang="en-US" altLang="ja-JP" sz="2800" dirty="0">
              <a:solidFill>
                <a:srgbClr val="00B050"/>
              </a:solidFill>
            </a:endParaRPr>
          </a:p>
          <a:p>
            <a:r>
              <a:rPr kumimoji="1" lang="ja-JP" altLang="en-US" sz="2800" dirty="0"/>
              <a:t>Ｑ５）立川市にはどのくらいの外国人が住んでいるでしょうか。</a:t>
            </a:r>
            <a:endParaRPr kumimoji="1" lang="en-US" altLang="ja-JP" sz="2800" dirty="0"/>
          </a:p>
          <a:p>
            <a:r>
              <a:rPr lang="en-US" altLang="ja-JP" sz="2800" dirty="0"/>
              <a:t>     </a:t>
            </a:r>
            <a:r>
              <a:rPr lang="ja-JP" altLang="en-US" sz="2800" dirty="0"/>
              <a:t>①日本の平均</a:t>
            </a:r>
            <a:r>
              <a:rPr lang="en-US" altLang="ja-JP" sz="2800" dirty="0"/>
              <a:t>2.5</a:t>
            </a:r>
            <a:r>
              <a:rPr lang="ja-JP" altLang="en-US" sz="2800" dirty="0"/>
              <a:t>％より多い　②平均より少ない　　③同じ</a:t>
            </a:r>
            <a:r>
              <a:rPr lang="en-US" altLang="ja-JP" sz="2800" dirty="0"/>
              <a:t> </a:t>
            </a:r>
            <a:endParaRPr kumimoji="1" lang="en-US" altLang="ja-JP" sz="2800" dirty="0"/>
          </a:p>
          <a:p>
            <a:endParaRPr lang="en-US" altLang="ja-JP" sz="2800" dirty="0"/>
          </a:p>
          <a:p>
            <a:r>
              <a:rPr lang="ja-JP" altLang="en-US" sz="2800" dirty="0"/>
              <a:t>Ｑ６</a:t>
            </a:r>
            <a:r>
              <a:rPr lang="en-US" altLang="ja-JP" sz="2800" dirty="0"/>
              <a:t>)</a:t>
            </a:r>
            <a:r>
              <a:rPr lang="ja-JP" altLang="en-US" sz="2800" dirty="0"/>
              <a:t>日本の市</a:t>
            </a:r>
            <a:r>
              <a:rPr lang="en-US" altLang="ja-JP" sz="2800" dirty="0"/>
              <a:t>(792+23)</a:t>
            </a:r>
            <a:r>
              <a:rPr lang="ja-JP" altLang="en-US" sz="2800" dirty="0"/>
              <a:t>で多文化共生都市宣言をした市はいくつあるでしょうか。（</a:t>
            </a:r>
            <a:r>
              <a:rPr lang="en-US" altLang="ja-JP" sz="2800" dirty="0"/>
              <a:t>2016</a:t>
            </a:r>
            <a:r>
              <a:rPr lang="ja-JP" altLang="en-US" sz="2800" dirty="0"/>
              <a:t>年時点）</a:t>
            </a:r>
            <a:endParaRPr lang="en-US" altLang="ja-JP" sz="2800" dirty="0"/>
          </a:p>
          <a:p>
            <a:r>
              <a:rPr kumimoji="1" lang="ja-JP" altLang="en-US" sz="2800" dirty="0"/>
              <a:t>　　①</a:t>
            </a:r>
            <a:r>
              <a:rPr kumimoji="1" lang="en-US" altLang="ja-JP" sz="2800" dirty="0"/>
              <a:t>500         </a:t>
            </a:r>
            <a:r>
              <a:rPr kumimoji="1" lang="ja-JP" altLang="en-US" sz="2800" dirty="0"/>
              <a:t>②</a:t>
            </a:r>
            <a:r>
              <a:rPr kumimoji="1" lang="en-US" altLang="ja-JP" sz="2800" dirty="0"/>
              <a:t>50</a:t>
            </a:r>
            <a:r>
              <a:rPr kumimoji="1" lang="ja-JP" altLang="en-US" sz="2800" dirty="0"/>
              <a:t>　　　　③</a:t>
            </a:r>
            <a:r>
              <a:rPr kumimoji="1" lang="en-US" altLang="ja-JP" sz="2800" dirty="0"/>
              <a:t>5   </a:t>
            </a:r>
            <a:r>
              <a:rPr kumimoji="1" lang="ja-JP" altLang="en-US" sz="2800" dirty="0"/>
              <a:t>　　④立川市だけ</a:t>
            </a:r>
            <a:r>
              <a:rPr kumimoji="1" lang="ja-JP" altLang="en-US" sz="2400" dirty="0"/>
              <a:t>　　</a:t>
            </a:r>
            <a:endParaRPr kumimoji="1" lang="en-US" altLang="ja-JP" sz="2400" dirty="0"/>
          </a:p>
          <a:p>
            <a:r>
              <a:rPr lang="ja-JP" altLang="en-US" sz="2400" dirty="0"/>
              <a:t>　</a:t>
            </a:r>
            <a:endParaRPr kumimoji="1" lang="en-US" altLang="ja-JP" sz="2400" dirty="0"/>
          </a:p>
          <a:p>
            <a:r>
              <a:rPr lang="ja-JP" altLang="en-US" sz="2400" dirty="0"/>
              <a:t>Ｑ７）「立川市多文化共生都市宣言」に使われている言葉は何でしょうか。次の中から３つ選んでください。</a:t>
            </a:r>
            <a:endParaRPr lang="en-US" altLang="ja-JP" sz="2400" dirty="0"/>
          </a:p>
          <a:p>
            <a:r>
              <a:rPr lang="ja-JP" altLang="en-US" sz="2400" dirty="0"/>
              <a:t>　　①思いやりの心　　　　　②対等な関係　　　　　　　　③笑顔　　</a:t>
            </a:r>
            <a:endParaRPr lang="en-US" altLang="ja-JP" sz="2400" dirty="0"/>
          </a:p>
          <a:p>
            <a:r>
              <a:rPr lang="ja-JP" altLang="en-US" sz="2400" dirty="0"/>
              <a:t>　　④地域社会の構成員　 ⑤文化的違いを認める　　　⑥やさしい気持ち</a:t>
            </a:r>
            <a:endParaRPr lang="en-US" altLang="ja-JP" sz="2400" dirty="0"/>
          </a:p>
          <a:p>
            <a:endParaRPr lang="en-US" altLang="ja-JP" sz="2400" dirty="0"/>
          </a:p>
          <a:p>
            <a:r>
              <a:rPr lang="ja-JP" altLang="en-US" sz="2400" dirty="0"/>
              <a:t>Ｑ８）たちかわ多文化共生センターではこの宣言文を何か国語に訳したでしょうか。</a:t>
            </a:r>
            <a:endParaRPr lang="en-US" altLang="ja-JP" sz="2400" dirty="0"/>
          </a:p>
          <a:p>
            <a:r>
              <a:rPr lang="ja-JP" altLang="en-US" sz="2400" dirty="0"/>
              <a:t>　　①２８　　　　②２１　　　　③１４　　④７　　　　　　</a:t>
            </a:r>
            <a:endParaRPr lang="en-US" altLang="ja-JP" sz="2400" dirty="0"/>
          </a:p>
          <a:p>
            <a:r>
              <a:rPr lang="ja-JP" altLang="en-US" sz="2400" dirty="0"/>
              <a:t>　　　</a:t>
            </a:r>
            <a:endParaRPr kumimoji="1" lang="en-US" altLang="ja-JP" dirty="0"/>
          </a:p>
          <a:p>
            <a:endParaRPr kumimoji="1" lang="ja-JP" altLang="en-US" dirty="0"/>
          </a:p>
        </p:txBody>
      </p:sp>
    </p:spTree>
    <p:extLst>
      <p:ext uri="{BB962C8B-B14F-4D97-AF65-F5344CB8AC3E}">
        <p14:creationId xmlns:p14="http://schemas.microsoft.com/office/powerpoint/2010/main" val="335103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684C38D8-7D4D-455E-BCE3-F6BF02D095D2}"/>
              </a:ext>
            </a:extLst>
          </p:cNvPr>
          <p:cNvPicPr>
            <a:picLocks noChangeAspect="1"/>
          </p:cNvPicPr>
          <p:nvPr/>
        </p:nvPicPr>
        <p:blipFill>
          <a:blip r:embed="rId2"/>
          <a:stretch>
            <a:fillRect/>
          </a:stretch>
        </p:blipFill>
        <p:spPr>
          <a:xfrm>
            <a:off x="1275780" y="1254855"/>
            <a:ext cx="6926444" cy="4721597"/>
          </a:xfrm>
          <a:prstGeom prst="rect">
            <a:avLst/>
          </a:prstGeom>
        </p:spPr>
      </p:pic>
      <p:sp>
        <p:nvSpPr>
          <p:cNvPr id="4" name="テキスト ボックス 3">
            <a:extLst>
              <a:ext uri="{FF2B5EF4-FFF2-40B4-BE49-F238E27FC236}">
                <a16:creationId xmlns:a16="http://schemas.microsoft.com/office/drawing/2014/main" xmlns="" id="{56CF64AC-DD42-45AD-BD3D-4DF234265DB1}"/>
              </a:ext>
            </a:extLst>
          </p:cNvPr>
          <p:cNvSpPr txBox="1"/>
          <p:nvPr/>
        </p:nvSpPr>
        <p:spPr>
          <a:xfrm>
            <a:off x="733710" y="646103"/>
            <a:ext cx="10228139" cy="400110"/>
          </a:xfrm>
          <a:prstGeom prst="rect">
            <a:avLst/>
          </a:prstGeom>
          <a:noFill/>
        </p:spPr>
        <p:txBody>
          <a:bodyPr wrap="square" rtlCol="0">
            <a:spAutoFit/>
          </a:bodyPr>
          <a:lstStyle/>
          <a:p>
            <a:r>
              <a:rPr kumimoji="1" lang="ja-JP" altLang="en-US" sz="2000" dirty="0"/>
              <a:t>立川市</a:t>
            </a:r>
            <a:r>
              <a:rPr kumimoji="1" lang="en-US" altLang="ja-JP" sz="2000" dirty="0"/>
              <a:t>2021</a:t>
            </a:r>
            <a:r>
              <a:rPr kumimoji="1" lang="ja-JP" altLang="en-US" sz="2000" dirty="0"/>
              <a:t>年の人口は</a:t>
            </a:r>
            <a:r>
              <a:rPr kumimoji="1" lang="en-US" altLang="ja-JP" sz="2000" dirty="0"/>
              <a:t>184,577</a:t>
            </a:r>
            <a:r>
              <a:rPr kumimoji="1" lang="ja-JP" altLang="en-US" sz="2000" dirty="0"/>
              <a:t>人 外国人住民は</a:t>
            </a:r>
            <a:r>
              <a:rPr kumimoji="1" lang="en-US" altLang="ja-JP" sz="2000" dirty="0"/>
              <a:t>4650</a:t>
            </a:r>
            <a:r>
              <a:rPr kumimoji="1" lang="ja-JP" altLang="en-US" sz="2000" dirty="0"/>
              <a:t>人　で　</a:t>
            </a:r>
            <a:r>
              <a:rPr kumimoji="1" lang="en-US" altLang="ja-JP" sz="2000" dirty="0"/>
              <a:t>2.5</a:t>
            </a:r>
            <a:r>
              <a:rPr kumimoji="1" lang="ja-JP" altLang="en-US" sz="2000" dirty="0"/>
              <a:t>％</a:t>
            </a:r>
          </a:p>
        </p:txBody>
      </p:sp>
      <p:sp>
        <p:nvSpPr>
          <p:cNvPr id="5" name="テキスト ボックス 4">
            <a:extLst>
              <a:ext uri="{FF2B5EF4-FFF2-40B4-BE49-F238E27FC236}">
                <a16:creationId xmlns:a16="http://schemas.microsoft.com/office/drawing/2014/main" xmlns="" id="{9DC196A9-AFAA-44D1-983B-75CB7D8D53E5}"/>
              </a:ext>
            </a:extLst>
          </p:cNvPr>
          <p:cNvSpPr txBox="1"/>
          <p:nvPr/>
        </p:nvSpPr>
        <p:spPr>
          <a:xfrm>
            <a:off x="4938855" y="6433653"/>
            <a:ext cx="5289284" cy="369332"/>
          </a:xfrm>
          <a:prstGeom prst="rect">
            <a:avLst/>
          </a:prstGeom>
          <a:noFill/>
        </p:spPr>
        <p:txBody>
          <a:bodyPr wrap="square" rtlCol="0">
            <a:spAutoFit/>
          </a:bodyPr>
          <a:lstStyle/>
          <a:p>
            <a:r>
              <a:rPr kumimoji="1" lang="ja-JP" altLang="en-US" dirty="0"/>
              <a:t>立川市ホームページより</a:t>
            </a:r>
          </a:p>
        </p:txBody>
      </p:sp>
      <p:pic>
        <p:nvPicPr>
          <p:cNvPr id="7" name="図 6">
            <a:extLst>
              <a:ext uri="{FF2B5EF4-FFF2-40B4-BE49-F238E27FC236}">
                <a16:creationId xmlns:a16="http://schemas.microsoft.com/office/drawing/2014/main" xmlns="" id="{87FAE41B-101A-404C-9C7A-5722AF89104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175983" y="761087"/>
            <a:ext cx="1539816" cy="2488592"/>
          </a:xfrm>
          <a:prstGeom prst="rect">
            <a:avLst/>
          </a:prstGeom>
        </p:spPr>
      </p:pic>
    </p:spTree>
    <p:extLst>
      <p:ext uri="{BB962C8B-B14F-4D97-AF65-F5344CB8AC3E}">
        <p14:creationId xmlns:p14="http://schemas.microsoft.com/office/powerpoint/2010/main" val="1576176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mc.or.jp/_src/6123/img_1093.png?v=1637643109749">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6887" y="8146472"/>
            <a:ext cx="3414520" cy="48144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tmc.or.jp/_src/6123/img_1093.png?v=16376431097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6461" y="3127022"/>
            <a:ext cx="2413900" cy="34036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91911" y="451555"/>
            <a:ext cx="8410222" cy="6124754"/>
          </a:xfrm>
          <a:prstGeom prst="rect">
            <a:avLst/>
          </a:prstGeom>
          <a:noFill/>
        </p:spPr>
        <p:txBody>
          <a:bodyPr wrap="square" rtlCol="0">
            <a:spAutoFit/>
          </a:bodyPr>
          <a:lstStyle/>
          <a:p>
            <a:r>
              <a:rPr lang="ja-JP" altLang="ja-JP" sz="2800" dirty="0"/>
              <a:t>わたしたちは、国籍や民族や文化の違いを互いに尊重し、共生する地域社会の実現を目指して、ここに立川市を「多文化共生都市</a:t>
            </a:r>
            <a:r>
              <a:rPr lang="ja-JP" altLang="en-US" sz="2800" dirty="0"/>
              <a:t>」</a:t>
            </a:r>
            <a:r>
              <a:rPr lang="ja-JP" altLang="ja-JP" sz="2800" dirty="0"/>
              <a:t>とすることを宣言します。</a:t>
            </a:r>
          </a:p>
          <a:p>
            <a:pPr lvl="0"/>
            <a:endParaRPr lang="en-US" altLang="ja-JP" sz="2800" dirty="0"/>
          </a:p>
          <a:p>
            <a:pPr lvl="0"/>
            <a:r>
              <a:rPr lang="ja-JP" altLang="en-US" sz="2800" dirty="0"/>
              <a:t>１．</a:t>
            </a:r>
            <a:r>
              <a:rPr lang="ja-JP" altLang="ja-JP" sz="2800" dirty="0">
                <a:solidFill>
                  <a:srgbClr val="FF0000"/>
                </a:solidFill>
              </a:rPr>
              <a:t>思いやりの心</a:t>
            </a:r>
            <a:r>
              <a:rPr lang="ja-JP" altLang="ja-JP" sz="2800" dirty="0"/>
              <a:t>をもって、互いの文化を理解し尊重します。</a:t>
            </a:r>
          </a:p>
          <a:p>
            <a:r>
              <a:rPr lang="ja-JP" altLang="ja-JP" sz="2800" dirty="0"/>
              <a:t>１．国際的な視野を持ち、みんなで協力して、多文化共生のまちをつくります。</a:t>
            </a:r>
            <a:endParaRPr lang="en-US" altLang="ja-JP" sz="2800" dirty="0"/>
          </a:p>
          <a:p>
            <a:endParaRPr lang="ja-JP" altLang="ja-JP" sz="2800" dirty="0"/>
          </a:p>
          <a:p>
            <a:pPr lvl="0"/>
            <a:r>
              <a:rPr lang="ja-JP" altLang="en-US" sz="2800" dirty="0"/>
              <a:t>１．</a:t>
            </a:r>
            <a:r>
              <a:rPr lang="ja-JP" altLang="ja-JP" sz="2800" dirty="0"/>
              <a:t>ともに地域社会の一員として、</a:t>
            </a:r>
            <a:r>
              <a:rPr lang="ja-JP" altLang="ja-JP" sz="2800" dirty="0">
                <a:solidFill>
                  <a:srgbClr val="FF0000"/>
                </a:solidFill>
              </a:rPr>
              <a:t>笑顔</a:t>
            </a:r>
            <a:r>
              <a:rPr lang="ja-JP" altLang="ja-JP" sz="2800" dirty="0"/>
              <a:t>で交流します。</a:t>
            </a:r>
          </a:p>
          <a:p>
            <a:endParaRPr lang="en-US" altLang="ja-JP" sz="2800" dirty="0"/>
          </a:p>
          <a:p>
            <a:r>
              <a:rPr lang="ja-JP" altLang="ja-JP" sz="2800" dirty="0"/>
              <a:t>１．</a:t>
            </a:r>
            <a:r>
              <a:rPr lang="ja-JP" altLang="ja-JP" sz="2800" dirty="0">
                <a:solidFill>
                  <a:srgbClr val="FF0000"/>
                </a:solidFill>
              </a:rPr>
              <a:t>やさしい気持ち</a:t>
            </a:r>
            <a:r>
              <a:rPr lang="ja-JP" altLang="ja-JP" sz="2800" dirty="0"/>
              <a:t>で人や文化を受け入れ、多文化共生の輪を広げます。</a:t>
            </a:r>
            <a:endParaRPr lang="en-US" altLang="ja-JP" sz="2800" dirty="0"/>
          </a:p>
          <a:p>
            <a:r>
              <a:rPr lang="ja-JP" altLang="en-US" sz="2800" dirty="0"/>
              <a:t>　　　　　　　　　　　　　　　　　　　　</a:t>
            </a:r>
            <a:r>
              <a:rPr lang="en-US" altLang="ja-JP" sz="2800" dirty="0"/>
              <a:t>2016</a:t>
            </a:r>
            <a:r>
              <a:rPr lang="ja-JP" altLang="en-US" sz="2800" dirty="0"/>
              <a:t>年</a:t>
            </a:r>
            <a:r>
              <a:rPr lang="en-US" altLang="ja-JP" sz="2800" dirty="0"/>
              <a:t>12</a:t>
            </a:r>
            <a:r>
              <a:rPr lang="ja-JP" altLang="en-US" sz="2800" dirty="0"/>
              <a:t>月</a:t>
            </a:r>
            <a:r>
              <a:rPr lang="en-US" altLang="ja-JP" sz="2800" dirty="0"/>
              <a:t>19</a:t>
            </a:r>
            <a:r>
              <a:rPr lang="ja-JP" altLang="en-US" sz="2800" dirty="0"/>
              <a:t>日</a:t>
            </a:r>
            <a:endParaRPr lang="ja-JP" altLang="ja-JP" sz="2800" dirty="0"/>
          </a:p>
        </p:txBody>
      </p:sp>
    </p:spTree>
    <p:extLst>
      <p:ext uri="{BB962C8B-B14F-4D97-AF65-F5344CB8AC3E}">
        <p14:creationId xmlns:p14="http://schemas.microsoft.com/office/powerpoint/2010/main" val="3105132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4801" y="237066"/>
            <a:ext cx="10984088" cy="6001643"/>
          </a:xfrm>
          <a:prstGeom prst="rect">
            <a:avLst/>
          </a:prstGeom>
        </p:spPr>
        <p:txBody>
          <a:bodyPr wrap="square">
            <a:spAutoFit/>
          </a:bodyPr>
          <a:lstStyle/>
          <a:p>
            <a:r>
              <a:rPr lang="ja-JP" altLang="en-US" sz="2400" dirty="0"/>
              <a:t>市民の提言が立川市議会で取り上げられました。そして</a:t>
            </a:r>
            <a:r>
              <a:rPr lang="en-US" altLang="ja-JP" sz="2400" dirty="0"/>
              <a:t>『</a:t>
            </a:r>
            <a:r>
              <a:rPr lang="ja-JP" altLang="en-US" sz="2400" dirty="0"/>
              <a:t>多文化共生推進プラン検討委員会議</a:t>
            </a:r>
            <a:r>
              <a:rPr lang="en-US" altLang="ja-JP" sz="2400" dirty="0"/>
              <a:t>』</a:t>
            </a:r>
            <a:r>
              <a:rPr lang="ja-JP" altLang="en-US" sz="2400" dirty="0"/>
              <a:t>で議論されました。そして市議会の審議を経て、宣言が行われました。</a:t>
            </a:r>
            <a:endParaRPr lang="en-US" altLang="ja-JP" sz="2400" dirty="0"/>
          </a:p>
          <a:p>
            <a:endParaRPr lang="en-US" altLang="ja-JP" sz="2400" dirty="0">
              <a:solidFill>
                <a:srgbClr val="434343"/>
              </a:solidFill>
              <a:latin typeface="F%2bUD-スーラ M"/>
            </a:endParaRPr>
          </a:p>
          <a:p>
            <a:r>
              <a:rPr lang="ja-JP" altLang="en-US" sz="2400" dirty="0"/>
              <a:t>「多文化共生推進会議」では、日本人委員と外国につながる委員が宣言文をどうしたらいいだろうと話し合いました。できるかぎり、みんながわかる「やさしい日本語」で宣言文を作りたいというのが、委員の一致した気持ちでした。</a:t>
            </a:r>
            <a:endParaRPr lang="en-US" altLang="ja-JP" sz="2400" dirty="0"/>
          </a:p>
          <a:p>
            <a:endParaRPr lang="en-US" altLang="ja-JP" sz="2400" dirty="0"/>
          </a:p>
          <a:p>
            <a:r>
              <a:rPr lang="ja-JP" altLang="en-US" sz="2400" dirty="0"/>
              <a:t>「思いやりの心」「みんなで協力」「笑顔」「やさしい気持ち」ってなんだろう？と話し合いながら、この宣言文を考えました。</a:t>
            </a:r>
            <a:endParaRPr lang="en-US" altLang="ja-JP" sz="2400" dirty="0">
              <a:solidFill>
                <a:srgbClr val="434343"/>
              </a:solidFill>
              <a:latin typeface="F%2bUD-スーラ M"/>
            </a:endParaRPr>
          </a:p>
          <a:p>
            <a:endParaRPr lang="en-US" altLang="ja-JP" sz="2400" dirty="0">
              <a:solidFill>
                <a:srgbClr val="434343"/>
              </a:solidFill>
              <a:latin typeface="F%2bUD-スーラ M"/>
            </a:endParaRPr>
          </a:p>
          <a:p>
            <a:r>
              <a:rPr lang="ja-JP" altLang="en-US" sz="2400" dirty="0">
                <a:solidFill>
                  <a:srgbClr val="434343"/>
                </a:solidFill>
                <a:latin typeface="F%2bUD-スーラ M"/>
              </a:rPr>
              <a:t>そして、ＴＭＣの語学ボランティアで、この宣言文を</a:t>
            </a:r>
            <a:r>
              <a:rPr lang="en-US" altLang="ja-JP" sz="2400" dirty="0">
                <a:solidFill>
                  <a:srgbClr val="434343"/>
                </a:solidFill>
                <a:latin typeface="F%2bUD-スーラ M"/>
              </a:rPr>
              <a:t>14</a:t>
            </a:r>
            <a:r>
              <a:rPr lang="ja-JP" altLang="en-US" sz="2400" dirty="0">
                <a:solidFill>
                  <a:srgbClr val="434343"/>
                </a:solidFill>
                <a:latin typeface="F%2bUD-スーラ M"/>
              </a:rPr>
              <a:t>か国語に訳しました。</a:t>
            </a:r>
            <a:endParaRPr lang="en-US" altLang="ja-JP" sz="2400" dirty="0">
              <a:solidFill>
                <a:srgbClr val="434343"/>
              </a:solidFill>
              <a:latin typeface="F%2bUD-スーラ M"/>
            </a:endParaRPr>
          </a:p>
          <a:p>
            <a:endParaRPr lang="en-US" altLang="ja-JP" sz="2400" dirty="0">
              <a:solidFill>
                <a:srgbClr val="434343"/>
              </a:solidFill>
              <a:latin typeface="F%2bUD-スーラ M"/>
            </a:endParaRPr>
          </a:p>
          <a:p>
            <a:r>
              <a:rPr lang="en-US" altLang="ja-JP" sz="2400" dirty="0">
                <a:solidFill>
                  <a:srgbClr val="434343"/>
                </a:solidFill>
                <a:latin typeface="F%2bUD-スーラ M"/>
              </a:rPr>
              <a:t>14</a:t>
            </a:r>
            <a:r>
              <a:rPr lang="ja-JP" altLang="en-US" sz="2400" dirty="0">
                <a:solidFill>
                  <a:srgbClr val="434343"/>
                </a:solidFill>
                <a:latin typeface="F%2bUD-スーラ M"/>
              </a:rPr>
              <a:t>か国語とは： </a:t>
            </a:r>
            <a:endParaRPr lang="en-US" altLang="ja-JP" sz="2400" dirty="0">
              <a:solidFill>
                <a:srgbClr val="434343"/>
              </a:solidFill>
              <a:latin typeface="F%2bUD-スーラ M"/>
            </a:endParaRPr>
          </a:p>
          <a:p>
            <a:endParaRPr lang="en-US" altLang="ja-JP" sz="2400" dirty="0">
              <a:solidFill>
                <a:srgbClr val="000000"/>
              </a:solidFill>
              <a:latin typeface="F%2bUD-スーラ M"/>
            </a:endParaRPr>
          </a:p>
          <a:p>
            <a:r>
              <a:rPr lang="ja-JP" altLang="en-US" sz="2400" dirty="0">
                <a:solidFill>
                  <a:srgbClr val="000000"/>
                </a:solidFill>
                <a:latin typeface="F%2bUD-スーラ M"/>
              </a:rPr>
              <a:t>日本語、英語、中国語、韓国朝鮮語、タガログ語、フランス語、ネパール語、ポルトガル語、スペイン語、ロシア語、フィンランド語、マレーシア語、タイ語、ベトナム語です。</a:t>
            </a:r>
            <a:endParaRPr lang="ja-JP" altLang="en-US" sz="2400" dirty="0"/>
          </a:p>
        </p:txBody>
      </p:sp>
    </p:spTree>
    <p:extLst>
      <p:ext uri="{BB962C8B-B14F-4D97-AF65-F5344CB8AC3E}">
        <p14:creationId xmlns:p14="http://schemas.microsoft.com/office/powerpoint/2010/main" val="375618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AACF7085-EB6F-4496-A6D5-B9F748D109D5}"/>
              </a:ext>
            </a:extLst>
          </p:cNvPr>
          <p:cNvSpPr txBox="1"/>
          <p:nvPr/>
        </p:nvSpPr>
        <p:spPr>
          <a:xfrm>
            <a:off x="399708" y="632178"/>
            <a:ext cx="11690692" cy="5047536"/>
          </a:xfrm>
          <a:prstGeom prst="rect">
            <a:avLst/>
          </a:prstGeom>
          <a:noFill/>
        </p:spPr>
        <p:txBody>
          <a:bodyPr wrap="square" rtlCol="0">
            <a:spAutoFit/>
          </a:bodyPr>
          <a:lstStyle/>
          <a:p>
            <a:r>
              <a:rPr kumimoji="1" lang="ja-JP" altLang="en-US" sz="2400" dirty="0"/>
              <a:t>総務省は</a:t>
            </a:r>
            <a:r>
              <a:rPr kumimoji="1" lang="en-US" altLang="ja-JP" sz="2400" dirty="0"/>
              <a:t>2006</a:t>
            </a:r>
            <a:r>
              <a:rPr kumimoji="1" lang="ja-JP" altLang="en-US" sz="2400" dirty="0"/>
              <a:t>年に「多文化共生」を次のように定義しています。</a:t>
            </a:r>
            <a:endParaRPr kumimoji="1" lang="en-US" altLang="ja-JP" sz="2400" dirty="0"/>
          </a:p>
          <a:p>
            <a:endParaRPr kumimoji="1" lang="en-US" altLang="ja-JP" sz="2400" dirty="0"/>
          </a:p>
          <a:p>
            <a:r>
              <a:rPr kumimoji="1" lang="ja-JP" altLang="en-US" sz="4000" dirty="0"/>
              <a:t>「多文化共生とは国籍や民族の異なる人々が、</a:t>
            </a:r>
            <a:endParaRPr kumimoji="1" lang="en-US" altLang="ja-JP" sz="4000" dirty="0"/>
          </a:p>
          <a:p>
            <a:r>
              <a:rPr kumimoji="1" lang="ja-JP" altLang="en-US" sz="4000" dirty="0"/>
              <a:t>互いの</a:t>
            </a:r>
            <a:r>
              <a:rPr kumimoji="1" lang="ja-JP" altLang="en-US" sz="4000" dirty="0">
                <a:solidFill>
                  <a:srgbClr val="00B0F0"/>
                </a:solidFill>
              </a:rPr>
              <a:t>文化的ちがい</a:t>
            </a:r>
            <a:r>
              <a:rPr kumimoji="1" lang="ja-JP" altLang="en-US" sz="4000" dirty="0"/>
              <a:t>を認め合い、</a:t>
            </a:r>
            <a:endParaRPr kumimoji="1" lang="en-US" altLang="ja-JP" sz="4000" dirty="0"/>
          </a:p>
          <a:p>
            <a:r>
              <a:rPr kumimoji="1" lang="ja-JP" altLang="en-US" sz="4000" dirty="0">
                <a:solidFill>
                  <a:srgbClr val="00B0F0"/>
                </a:solidFill>
              </a:rPr>
              <a:t>対等な関係</a:t>
            </a:r>
            <a:r>
              <a:rPr kumimoji="1" lang="ja-JP" altLang="en-US" sz="4000" dirty="0"/>
              <a:t>を築こうとしながら、</a:t>
            </a:r>
            <a:endParaRPr kumimoji="1" lang="en-US" altLang="ja-JP" sz="4000" dirty="0"/>
          </a:p>
          <a:p>
            <a:r>
              <a:rPr kumimoji="1" lang="ja-JP" altLang="en-US" sz="4000" dirty="0">
                <a:solidFill>
                  <a:srgbClr val="00B0F0"/>
                </a:solidFill>
              </a:rPr>
              <a:t>地域社会の構成員</a:t>
            </a:r>
            <a:r>
              <a:rPr kumimoji="1" lang="ja-JP" altLang="en-US" sz="4000" dirty="0"/>
              <a:t>として共に生きていくこと」</a:t>
            </a:r>
            <a:endParaRPr kumimoji="1" lang="en-US" altLang="ja-JP" sz="4000" dirty="0"/>
          </a:p>
          <a:p>
            <a:endParaRPr lang="en-US" altLang="ja-JP" sz="4000" dirty="0"/>
          </a:p>
          <a:p>
            <a:endParaRPr kumimoji="1" lang="en-US" altLang="ja-JP" dirty="0"/>
          </a:p>
          <a:p>
            <a:endParaRPr lang="en-US" altLang="ja-JP" dirty="0"/>
          </a:p>
          <a:p>
            <a:r>
              <a:rPr kumimoji="1" lang="ja-JP" altLang="en-US" sz="2000" dirty="0"/>
              <a:t>総務省（</a:t>
            </a:r>
            <a:r>
              <a:rPr kumimoji="1" lang="en-US" altLang="ja-JP" sz="2000" dirty="0"/>
              <a:t>2006</a:t>
            </a:r>
            <a:r>
              <a:rPr kumimoji="1" lang="ja-JP" altLang="en-US" sz="2000" dirty="0"/>
              <a:t>）　</a:t>
            </a:r>
            <a:r>
              <a:rPr kumimoji="1" lang="en-US" altLang="ja-JP" sz="2000" dirty="0"/>
              <a:t>『</a:t>
            </a:r>
            <a:r>
              <a:rPr kumimoji="1" lang="ja-JP" altLang="en-US" sz="2000" dirty="0"/>
              <a:t>多文化共生の推進に関する研究会報告書ー地域における多文化共生の推進に向けて</a:t>
            </a:r>
            <a:r>
              <a:rPr kumimoji="1" lang="en-US" altLang="ja-JP" sz="2000" dirty="0"/>
              <a:t>』</a:t>
            </a:r>
          </a:p>
          <a:p>
            <a:endParaRPr kumimoji="1" lang="ja-JP" altLang="en-US" dirty="0"/>
          </a:p>
        </p:txBody>
      </p:sp>
    </p:spTree>
    <p:extLst>
      <p:ext uri="{BB962C8B-B14F-4D97-AF65-F5344CB8AC3E}">
        <p14:creationId xmlns:p14="http://schemas.microsoft.com/office/powerpoint/2010/main" val="378103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17793" y="319489"/>
            <a:ext cx="11215171" cy="5813899"/>
          </a:xfrm>
          <a:prstGeom prst="rect">
            <a:avLst/>
          </a:prstGeom>
        </p:spPr>
        <p:txBody>
          <a:bodyPr wrap="square">
            <a:spAutoFit/>
          </a:bodyPr>
          <a:lstStyle/>
          <a:p>
            <a:pPr indent="2336800">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ENGLIS</a:t>
            </a:r>
            <a:r>
              <a:rPr lang="ja-JP" altLang="en-US" dirty="0">
                <a:latin typeface="Trebuchet MS" panose="020B0603020202020204" pitchFamily="34" charset="0"/>
                <a:ea typeface="Meiryo UI" panose="020B0604030504040204" pitchFamily="50" charset="-128"/>
                <a:cs typeface="Tahoma" panose="020B0604030504040204" pitchFamily="34" charset="0"/>
              </a:rPr>
              <a:t>Ｈ</a:t>
            </a:r>
            <a:endParaRPr lang="en-US" altLang="ja-JP" dirty="0">
              <a:latin typeface="Trebuchet MS" panose="020B0603020202020204" pitchFamily="34" charset="0"/>
              <a:ea typeface="Meiryo UI" panose="020B0604030504040204" pitchFamily="50" charset="-128"/>
              <a:cs typeface="Tahoma" panose="020B0604030504040204" pitchFamily="34" charset="0"/>
            </a:endParaRPr>
          </a:p>
          <a:p>
            <a:pPr indent="2336800">
              <a:lnSpc>
                <a:spcPct val="110000"/>
              </a:lnSpc>
              <a:spcAft>
                <a:spcPts val="600"/>
              </a:spcAft>
            </a:pPr>
            <a:endParaRPr lang="en-US" altLang="ja-JP" dirty="0">
              <a:latin typeface="Trebuchet MS" panose="020B0603020202020204" pitchFamily="34" charset="0"/>
              <a:ea typeface="Meiryo UI" panose="020B0604030504040204" pitchFamily="50" charset="-128"/>
              <a:cs typeface="Tahoma" panose="020B0604030504040204" pitchFamily="34" charset="0"/>
            </a:endParaRPr>
          </a:p>
          <a:p>
            <a:pPr indent="2336800">
              <a:lnSpc>
                <a:spcPct val="110000"/>
              </a:lnSpc>
              <a:spcAft>
                <a:spcPts val="600"/>
              </a:spcAft>
            </a:pPr>
            <a:r>
              <a:rPr lang="en-US" altLang="ja-JP" dirty="0" err="1">
                <a:latin typeface="Trebuchet MS" panose="020B0603020202020204" pitchFamily="34" charset="0"/>
                <a:ea typeface="Meiryo UI" panose="020B0604030504040204" pitchFamily="50" charset="-128"/>
                <a:cs typeface="Tahoma" panose="020B0604030504040204" pitchFamily="34" charset="0"/>
              </a:rPr>
              <a:t>Tachikawa</a:t>
            </a:r>
            <a:r>
              <a:rPr lang="en-US" altLang="ja-JP" dirty="0">
                <a:latin typeface="Trebuchet MS" panose="020B0603020202020204" pitchFamily="34" charset="0"/>
                <a:ea typeface="Meiryo UI" panose="020B0604030504040204" pitchFamily="50" charset="-128"/>
                <a:cs typeface="Tahoma" panose="020B0604030504040204" pitchFamily="34" charset="0"/>
              </a:rPr>
              <a:t> city Multicultural&lt;</a:t>
            </a:r>
            <a:r>
              <a:rPr lang="en-US" altLang="ja-JP" dirty="0" err="1">
                <a:latin typeface="Trebuchet MS" panose="020B0603020202020204" pitchFamily="34" charset="0"/>
                <a:ea typeface="Meiryo UI" panose="020B0604030504040204" pitchFamily="50" charset="-128"/>
                <a:cs typeface="Tahoma" panose="020B0604030504040204" pitchFamily="34" charset="0"/>
              </a:rPr>
              <a:t>Tabunka-Kyousei</a:t>
            </a:r>
            <a:r>
              <a:rPr lang="en-US" altLang="ja-JP" dirty="0">
                <a:latin typeface="Trebuchet MS" panose="020B0603020202020204" pitchFamily="34" charset="0"/>
                <a:ea typeface="Meiryo UI" panose="020B0604030504040204" pitchFamily="50" charset="-128"/>
                <a:cs typeface="Tahoma" panose="020B0604030504040204" pitchFamily="34" charset="0"/>
              </a:rPr>
              <a:t>&gt;City Declaration</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gn="ctr">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 </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indent="304800">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 We aim to develop a community where everybody can live together, respecting the difference of nationality, race, and culture.  Hence, we hereby declare </a:t>
            </a:r>
            <a:r>
              <a:rPr lang="en-US" altLang="ja-JP" dirty="0" err="1">
                <a:latin typeface="Trebuchet MS" panose="020B0603020202020204" pitchFamily="34" charset="0"/>
                <a:ea typeface="Meiryo UI" panose="020B0604030504040204" pitchFamily="50" charset="-128"/>
                <a:cs typeface="Tahoma" panose="020B0604030504040204" pitchFamily="34" charset="0"/>
              </a:rPr>
              <a:t>Tachikawa</a:t>
            </a:r>
            <a:r>
              <a:rPr lang="en-US" altLang="ja-JP" dirty="0">
                <a:latin typeface="Trebuchet MS" panose="020B0603020202020204" pitchFamily="34" charset="0"/>
                <a:ea typeface="Meiryo UI" panose="020B0604030504040204" pitchFamily="50" charset="-128"/>
                <a:cs typeface="Tahoma" panose="020B0604030504040204" pitchFamily="34" charset="0"/>
              </a:rPr>
              <a:t> city as an “Multicultural&lt;</a:t>
            </a:r>
            <a:r>
              <a:rPr lang="en-US" altLang="ja-JP" dirty="0" err="1">
                <a:latin typeface="Trebuchet MS" panose="020B0603020202020204" pitchFamily="34" charset="0"/>
                <a:ea typeface="Meiryo UI" panose="020B0604030504040204" pitchFamily="50" charset="-128"/>
                <a:cs typeface="Tahoma" panose="020B0604030504040204" pitchFamily="34" charset="0"/>
              </a:rPr>
              <a:t>Tabunka-Kyousei</a:t>
            </a:r>
            <a:r>
              <a:rPr lang="en-US" altLang="ja-JP" dirty="0">
                <a:latin typeface="Trebuchet MS" panose="020B0603020202020204" pitchFamily="34" charset="0"/>
                <a:ea typeface="Meiryo UI" panose="020B0604030504040204" pitchFamily="50" charset="-128"/>
                <a:cs typeface="Tahoma" panose="020B0604030504040204" pitchFamily="34" charset="0"/>
              </a:rPr>
              <a:t>&gt; City”.</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 </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1   We will accept and respect each culture with sympathetic heart.</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marL="508000" indent="-508000">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1   We will create Multicultural (</a:t>
            </a:r>
            <a:r>
              <a:rPr lang="en-US" altLang="ja-JP" dirty="0" err="1">
                <a:latin typeface="Trebuchet MS" panose="020B0603020202020204" pitchFamily="34" charset="0"/>
                <a:ea typeface="Meiryo UI" panose="020B0604030504040204" pitchFamily="50" charset="-128"/>
                <a:cs typeface="Tahoma" panose="020B0604030504040204" pitchFamily="34" charset="0"/>
              </a:rPr>
              <a:t>Tabunka-Kyousei</a:t>
            </a:r>
            <a:r>
              <a:rPr lang="en-US" altLang="ja-JP" dirty="0">
                <a:latin typeface="Trebuchet MS" panose="020B0603020202020204" pitchFamily="34" charset="0"/>
                <a:ea typeface="Meiryo UI" panose="020B0604030504040204" pitchFamily="50" charset="-128"/>
                <a:cs typeface="Tahoma" panose="020B0604030504040204" pitchFamily="34" charset="0"/>
              </a:rPr>
              <a:t>) city by widening our international horizons and cooperating together.</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marL="508000" indent="-508000">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1   We will interact with an open heart as a member of local community. </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marL="508000" indent="-508000">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1   We will expand the wave of Multicultural (</a:t>
            </a:r>
            <a:r>
              <a:rPr lang="en-US" altLang="ja-JP" dirty="0" err="1">
                <a:latin typeface="Trebuchet MS" panose="020B0603020202020204" pitchFamily="34" charset="0"/>
                <a:ea typeface="Meiryo UI" panose="020B0604030504040204" pitchFamily="50" charset="-128"/>
                <a:cs typeface="Tahoma" panose="020B0604030504040204" pitchFamily="34" charset="0"/>
              </a:rPr>
              <a:t>Tabunka-Kyousei</a:t>
            </a:r>
            <a:r>
              <a:rPr lang="en-US" altLang="ja-JP" dirty="0">
                <a:latin typeface="Trebuchet MS" panose="020B0603020202020204" pitchFamily="34" charset="0"/>
                <a:ea typeface="Meiryo UI" panose="020B0604030504040204" pitchFamily="50" charset="-128"/>
                <a:cs typeface="Tahoma" panose="020B0604030504040204" pitchFamily="34" charset="0"/>
              </a:rPr>
              <a:t>) city, accepting people and culture with tender feelings.</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marL="508000" indent="-508000">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 </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19, December ,2016      </a:t>
            </a:r>
            <a:r>
              <a:rPr lang="en-US" altLang="ja-JP" dirty="0" err="1">
                <a:latin typeface="Trebuchet MS" panose="020B0603020202020204" pitchFamily="34" charset="0"/>
                <a:ea typeface="Meiryo UI" panose="020B0604030504040204" pitchFamily="50" charset="-128"/>
                <a:cs typeface="Tahoma" panose="020B0604030504040204" pitchFamily="34" charset="0"/>
              </a:rPr>
              <a:t>Tachikawa</a:t>
            </a:r>
            <a:r>
              <a:rPr lang="en-US" altLang="ja-JP" dirty="0">
                <a:latin typeface="Trebuchet MS" panose="020B0603020202020204" pitchFamily="34" charset="0"/>
                <a:ea typeface="Meiryo UI" panose="020B0604030504040204" pitchFamily="50" charset="-128"/>
                <a:cs typeface="Tahoma" panose="020B0604030504040204" pitchFamily="34" charset="0"/>
              </a:rPr>
              <a:t> City</a:t>
            </a:r>
            <a:endParaRPr lang="ja-JP" altLang="ja-JP" sz="1050" dirty="0">
              <a:effectLst/>
              <a:latin typeface="Trebuchet MS" panose="020B0603020202020204" pitchFamily="34" charset="0"/>
              <a:ea typeface="Meiryo UI" panose="020B0604030504040204" pitchFamily="50" charset="-128"/>
              <a:cs typeface="Tahoma" panose="020B0604030504040204" pitchFamily="34" charset="0"/>
            </a:endParaRPr>
          </a:p>
        </p:txBody>
      </p:sp>
    </p:spTree>
    <p:extLst>
      <p:ext uri="{BB962C8B-B14F-4D97-AF65-F5344CB8AC3E}">
        <p14:creationId xmlns:p14="http://schemas.microsoft.com/office/powerpoint/2010/main" val="2840615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21176" y="804231"/>
            <a:ext cx="8670275" cy="4125501"/>
          </a:xfrm>
          <a:prstGeom prst="rect">
            <a:avLst/>
          </a:prstGeom>
        </p:spPr>
        <p:txBody>
          <a:bodyPr wrap="square">
            <a:spAutoFit/>
          </a:bodyPr>
          <a:lstStyle/>
          <a:p>
            <a:pPr algn="ctr">
              <a:lnSpc>
                <a:spcPct val="110000"/>
              </a:lnSpc>
              <a:spcAft>
                <a:spcPts val="600"/>
              </a:spcAft>
            </a:pPr>
            <a:r>
              <a:rPr lang="zh-CN" altLang="ja-JP" dirty="0">
                <a:latin typeface="Trebuchet MS" panose="020B0603020202020204" pitchFamily="34" charset="0"/>
                <a:ea typeface="SimSun" panose="02010600030101010101" pitchFamily="2" charset="-122"/>
                <a:cs typeface="Tahoma" panose="020B0604030504040204" pitchFamily="34" charset="0"/>
              </a:rPr>
              <a:t>立川市多元文化共存</a:t>
            </a:r>
            <a:r>
              <a:rPr lang="ja-JP" altLang="ja-JP" dirty="0">
                <a:latin typeface="Trebuchet MS" panose="020B0603020202020204" pitchFamily="34" charset="0"/>
                <a:ea typeface="SimSun" panose="02010600030101010101" pitchFamily="2" charset="-122"/>
                <a:cs typeface="Tahoma" panose="020B0604030504040204" pitchFamily="34" charset="0"/>
              </a:rPr>
              <a:t>都市宣言</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Meiryo UI" panose="020B0604030504040204" pitchFamily="50" charset="-128"/>
                <a:cs typeface="Tahoma" panose="020B0604030504040204" pitchFamily="34" charset="0"/>
              </a:rPr>
              <a:t> </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ja-JP" altLang="ja-JP" dirty="0">
                <a:latin typeface="Trebuchet MS" panose="020B0603020202020204" pitchFamily="34" charset="0"/>
                <a:ea typeface="Meiryo UI" panose="020B0604030504040204" pitchFamily="50" charset="-128"/>
                <a:cs typeface="Tahoma" panose="020B0604030504040204" pitchFamily="34" charset="0"/>
              </a:rPr>
              <a:t>　</a:t>
            </a:r>
            <a:r>
              <a:rPr lang="zh-CN" altLang="ja-JP" dirty="0">
                <a:latin typeface="Trebuchet MS" panose="020B0603020202020204" pitchFamily="34" charset="0"/>
                <a:ea typeface="SimSun" panose="02010600030101010101" pitchFamily="2" charset="-122"/>
                <a:cs typeface="Tahoma" panose="020B0604030504040204" pitchFamily="34" charset="0"/>
              </a:rPr>
              <a:t>为了建立不同国籍</a:t>
            </a:r>
            <a:r>
              <a:rPr lang="zh-CN" altLang="ja-JP" dirty="0">
                <a:latin typeface="Trebuchet MS" panose="020B0603020202020204" pitchFamily="34" charset="0"/>
                <a:ea typeface="Meiryo UI" panose="020B0604030504040204" pitchFamily="50" charset="-128"/>
                <a:cs typeface="Tahoma" panose="020B0604030504040204" pitchFamily="34" charset="0"/>
              </a:rPr>
              <a:t>、</a:t>
            </a:r>
            <a:r>
              <a:rPr lang="zh-CN" altLang="ja-JP" dirty="0">
                <a:latin typeface="Trebuchet MS" panose="020B0603020202020204" pitchFamily="34" charset="0"/>
                <a:ea typeface="SimSun" panose="02010600030101010101" pitchFamily="2" charset="-122"/>
                <a:cs typeface="Tahoma" panose="020B0604030504040204" pitchFamily="34" charset="0"/>
              </a:rPr>
              <a:t>民族和文化之间相互尊重的关系，实现和平共处社会</a:t>
            </a:r>
            <a:r>
              <a:rPr lang="zh-CN" altLang="ja-JP" dirty="0">
                <a:latin typeface="STXinwei"/>
                <a:ea typeface="SimSun" panose="02010600030101010101" pitchFamily="2" charset="-122"/>
                <a:cs typeface="Tahoma" panose="020B0604030504040204" pitchFamily="34" charset="0"/>
              </a:rPr>
              <a:t>的目标</a:t>
            </a:r>
            <a:r>
              <a:rPr lang="zh-CN" altLang="ja-JP" dirty="0">
                <a:latin typeface="Trebuchet MS" panose="020B0603020202020204" pitchFamily="34" charset="0"/>
                <a:ea typeface="SimSun" panose="02010600030101010101" pitchFamily="2" charset="-122"/>
                <a:cs typeface="Tahoma" panose="020B0604030504040204" pitchFamily="34" charset="0"/>
              </a:rPr>
              <a:t>，我们提出了</a:t>
            </a:r>
            <a:r>
              <a:rPr lang="zh-CN" altLang="ja-JP" dirty="0">
                <a:latin typeface="STXinwei"/>
                <a:ea typeface="SimSun" panose="02010600030101010101" pitchFamily="2" charset="-122"/>
                <a:cs typeface="Tahoma" panose="020B0604030504040204" pitchFamily="34" charset="0"/>
              </a:rPr>
              <a:t>立川市成为</a:t>
            </a:r>
            <a:r>
              <a:rPr lang="zh-CN" altLang="ja-JP" dirty="0">
                <a:latin typeface="Trebuchet MS" panose="020B0603020202020204" pitchFamily="34" charset="0"/>
                <a:ea typeface="SimSun" panose="02010600030101010101" pitchFamily="2" charset="-122"/>
                <a:cs typeface="Tahoma" panose="020B0604030504040204" pitchFamily="34" charset="0"/>
              </a:rPr>
              <a:t>【多元文化共存都市】的宣言。</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SimSun" panose="02010600030101010101" pitchFamily="2" charset="-122"/>
                <a:cs typeface="Tahoma" panose="020B0604030504040204" pitchFamily="34" charset="0"/>
              </a:rPr>
              <a:t> </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SimSun" panose="02010600030101010101" pitchFamily="2" charset="-122"/>
                <a:cs typeface="Tahoma" panose="020B0604030504040204" pitchFamily="34" charset="0"/>
              </a:rPr>
              <a:t>1. </a:t>
            </a:r>
            <a:r>
              <a:rPr lang="zh-CN" altLang="ja-JP" dirty="0">
                <a:latin typeface="Trebuchet MS" panose="020B0603020202020204" pitchFamily="34" charset="0"/>
                <a:ea typeface="SimSun" panose="02010600030101010101" pitchFamily="2" charset="-122"/>
                <a:cs typeface="Tahoma" panose="020B0604030504040204" pitchFamily="34" charset="0"/>
              </a:rPr>
              <a:t>用一颗同情的心去理解和尊重不同文化的差异</a:t>
            </a:r>
            <a:r>
              <a:rPr lang="zh-CN" altLang="ja-JP" dirty="0">
                <a:latin typeface="Trebuchet MS" panose="020B0603020202020204" pitchFamily="34" charset="0"/>
                <a:ea typeface="Meiryo UI" panose="020B0604030504040204" pitchFamily="50" charset="-128"/>
                <a:cs typeface="Tahoma" panose="020B0604030504040204" pitchFamily="34" charset="0"/>
              </a:rPr>
              <a:t>。</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SimSun" panose="02010600030101010101" pitchFamily="2" charset="-122"/>
                <a:cs typeface="Tahoma" panose="020B0604030504040204" pitchFamily="34" charset="0"/>
              </a:rPr>
              <a:t>1. </a:t>
            </a:r>
            <a:r>
              <a:rPr lang="ja-JP" altLang="ja-JP" dirty="0">
                <a:latin typeface="Trebuchet MS" panose="020B0603020202020204" pitchFamily="34" charset="0"/>
                <a:ea typeface="SimSun" panose="02010600030101010101" pitchFamily="2" charset="-122"/>
                <a:cs typeface="Tahoma" panose="020B0604030504040204" pitchFamily="34" charset="0"/>
              </a:rPr>
              <a:t>放眼世界，齐心协力建设多元文化共存的社区</a:t>
            </a:r>
            <a:r>
              <a:rPr lang="ja-JP" altLang="ja-JP" dirty="0">
                <a:latin typeface="Trebuchet MS" panose="020B0603020202020204" pitchFamily="34" charset="0"/>
                <a:ea typeface="Meiryo UI" panose="020B0604030504040204" pitchFamily="50" charset="-128"/>
                <a:cs typeface="Tahoma" panose="020B0604030504040204" pitchFamily="34" charset="0"/>
              </a:rPr>
              <a:t>。</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SimSun" panose="02010600030101010101" pitchFamily="2" charset="-122"/>
                <a:ea typeface="Meiryo UI" panose="020B0604030504040204" pitchFamily="50" charset="-128"/>
                <a:cs typeface="Tahoma" panose="020B0604030504040204" pitchFamily="34" charset="0"/>
              </a:rPr>
              <a:t>1. </a:t>
            </a:r>
            <a:r>
              <a:rPr lang="zh-CN" altLang="ja-JP" dirty="0">
                <a:latin typeface="Trebuchet MS" panose="020B0603020202020204" pitchFamily="34" charset="0"/>
                <a:ea typeface="SimSun" panose="02010600030101010101" pitchFamily="2" charset="-122"/>
                <a:cs typeface="Tahoma" panose="020B0604030504040204" pitchFamily="34" charset="0"/>
              </a:rPr>
              <a:t>做为社区的一员，相互之间和睦相处，友好交流。</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SimSun" panose="02010600030101010101" pitchFamily="2" charset="-122"/>
                <a:cs typeface="Tahoma" panose="020B0604030504040204" pitchFamily="34" charset="0"/>
              </a:rPr>
              <a:t>1. </a:t>
            </a:r>
            <a:r>
              <a:rPr lang="ja-JP" altLang="ja-JP" dirty="0">
                <a:latin typeface="Trebuchet MS" panose="020B0603020202020204" pitchFamily="34" charset="0"/>
                <a:ea typeface="SimSun" panose="02010600030101010101" pitchFamily="2" charset="-122"/>
                <a:cs typeface="Tahoma" panose="020B0604030504040204" pitchFamily="34" charset="0"/>
              </a:rPr>
              <a:t>以善待人，接受各种文化，传播多元文化共存的精神。</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SimSun" panose="02010600030101010101" pitchFamily="2" charset="-122"/>
                <a:cs typeface="Tahoma" panose="020B0604030504040204" pitchFamily="34" charset="0"/>
              </a:rPr>
              <a:t> </a:t>
            </a:r>
            <a:endParaRPr lang="ja-JP" altLang="ja-JP" sz="1050" dirty="0">
              <a:latin typeface="Trebuchet MS" panose="020B0603020202020204" pitchFamily="34" charset="0"/>
              <a:ea typeface="Meiryo UI" panose="020B0604030504040204" pitchFamily="50" charset="-128"/>
              <a:cs typeface="Tahoma" panose="020B0604030504040204" pitchFamily="34" charset="0"/>
            </a:endParaRPr>
          </a:p>
          <a:p>
            <a:pPr>
              <a:lnSpc>
                <a:spcPct val="110000"/>
              </a:lnSpc>
              <a:spcAft>
                <a:spcPts val="600"/>
              </a:spcAft>
            </a:pPr>
            <a:r>
              <a:rPr lang="en-US" altLang="ja-JP" dirty="0">
                <a:latin typeface="Trebuchet MS" panose="020B0603020202020204" pitchFamily="34" charset="0"/>
                <a:ea typeface="SimSun" panose="02010600030101010101" pitchFamily="2" charset="-122"/>
                <a:cs typeface="Tahoma" panose="020B0604030504040204" pitchFamily="34" charset="0"/>
              </a:rPr>
              <a:t>2016</a:t>
            </a:r>
            <a:r>
              <a:rPr lang="zh-CN" altLang="ja-JP" dirty="0">
                <a:latin typeface="Trebuchet MS" panose="020B0603020202020204" pitchFamily="34" charset="0"/>
                <a:ea typeface="SimSun" panose="02010600030101010101" pitchFamily="2" charset="-122"/>
                <a:cs typeface="Tahoma" panose="020B0604030504040204" pitchFamily="34" charset="0"/>
              </a:rPr>
              <a:t>（平成</a:t>
            </a:r>
            <a:r>
              <a:rPr lang="en-US" altLang="ja-JP" dirty="0">
                <a:latin typeface="Trebuchet MS" panose="020B0603020202020204" pitchFamily="34" charset="0"/>
                <a:ea typeface="SimSun" panose="02010600030101010101" pitchFamily="2" charset="-122"/>
                <a:cs typeface="Tahoma" panose="020B0604030504040204" pitchFamily="34" charset="0"/>
              </a:rPr>
              <a:t>28</a:t>
            </a:r>
            <a:r>
              <a:rPr lang="zh-CN" altLang="ja-JP" dirty="0">
                <a:latin typeface="Trebuchet MS" panose="020B0603020202020204" pitchFamily="34" charset="0"/>
                <a:ea typeface="SimSun" panose="02010600030101010101" pitchFamily="2" charset="-122"/>
                <a:cs typeface="Tahoma" panose="020B0604030504040204" pitchFamily="34" charset="0"/>
              </a:rPr>
              <a:t>）年</a:t>
            </a:r>
            <a:r>
              <a:rPr lang="en-US" altLang="ja-JP" dirty="0">
                <a:latin typeface="STXinwei"/>
                <a:ea typeface="Meiryo UI" panose="020B0604030504040204" pitchFamily="50" charset="-128"/>
                <a:cs typeface="Tahoma" panose="020B0604030504040204" pitchFamily="34" charset="0"/>
              </a:rPr>
              <a:t>12</a:t>
            </a:r>
            <a:r>
              <a:rPr lang="zh-CN" altLang="ja-JP" dirty="0">
                <a:latin typeface="Trebuchet MS" panose="020B0603020202020204" pitchFamily="34" charset="0"/>
                <a:ea typeface="SimSun" panose="02010600030101010101" pitchFamily="2" charset="-122"/>
                <a:cs typeface="Tahoma" panose="020B0604030504040204" pitchFamily="34" charset="0"/>
              </a:rPr>
              <a:t>月</a:t>
            </a:r>
            <a:r>
              <a:rPr lang="en-US" altLang="ja-JP" dirty="0">
                <a:latin typeface="Trebuchet MS" panose="020B0603020202020204" pitchFamily="34" charset="0"/>
                <a:ea typeface="Meiryo UI" panose="020B0604030504040204" pitchFamily="50" charset="-128"/>
                <a:cs typeface="Tahoma" panose="020B0604030504040204" pitchFamily="34" charset="0"/>
              </a:rPr>
              <a:t>19</a:t>
            </a:r>
            <a:r>
              <a:rPr lang="zh-CN" altLang="ja-JP" dirty="0">
                <a:latin typeface="Trebuchet MS" panose="020B0603020202020204" pitchFamily="34" charset="0"/>
                <a:ea typeface="SimSun" panose="02010600030101010101" pitchFamily="2" charset="-122"/>
                <a:cs typeface="Tahoma" panose="020B0604030504040204" pitchFamily="34" charset="0"/>
              </a:rPr>
              <a:t>日</a:t>
            </a:r>
            <a:r>
              <a:rPr lang="en-US" altLang="ja-JP" dirty="0">
                <a:latin typeface="Trebuchet MS" panose="020B0603020202020204" pitchFamily="34" charset="0"/>
                <a:ea typeface="SimSun" panose="02010600030101010101" pitchFamily="2" charset="-122"/>
                <a:cs typeface="Tahoma" panose="020B0604030504040204" pitchFamily="34" charset="0"/>
              </a:rPr>
              <a:t>  </a:t>
            </a:r>
            <a:r>
              <a:rPr lang="zh-CN" altLang="ja-JP" dirty="0">
                <a:latin typeface="Trebuchet MS" panose="020B0603020202020204" pitchFamily="34" charset="0"/>
                <a:ea typeface="SimSun" panose="02010600030101010101" pitchFamily="2" charset="-122"/>
                <a:cs typeface="Tahoma" panose="020B0604030504040204" pitchFamily="34" charset="0"/>
              </a:rPr>
              <a:t>立川市</a:t>
            </a:r>
            <a:endParaRPr lang="ja-JP" altLang="ja-JP" sz="1050" dirty="0">
              <a:effectLst/>
              <a:latin typeface="Trebuchet MS" panose="020B0603020202020204" pitchFamily="34" charset="0"/>
              <a:ea typeface="Meiryo UI" panose="020B0604030504040204" pitchFamily="50" charset="-128"/>
              <a:cs typeface="Tahoma" panose="020B0604030504040204" pitchFamily="34" charset="0"/>
            </a:endParaRPr>
          </a:p>
        </p:txBody>
      </p:sp>
    </p:spTree>
    <p:extLst>
      <p:ext uri="{BB962C8B-B14F-4D97-AF65-F5344CB8AC3E}">
        <p14:creationId xmlns:p14="http://schemas.microsoft.com/office/powerpoint/2010/main" val="103696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1874" y="761925"/>
            <a:ext cx="12285736" cy="472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ko-KR" sz="1600" b="1" i="0" u="none" strike="noStrike" cap="none" normalizeH="0" baseline="0" dirty="0">
              <a:ln>
                <a:noFill/>
              </a:ln>
              <a:solidFill>
                <a:schemeClr val="tx1"/>
              </a:solidFill>
              <a:effectLst/>
              <a:latin typeface="Trebuchet MS" panose="020B0603020202020204" pitchFamily="34" charset="0"/>
              <a:ea typeface="GulimChe" charset="-127"/>
              <a:cs typeface="Batang" charset="-127"/>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ja-JP" altLang="en-US" sz="1600" b="1" i="0" u="none" strike="noStrike" cap="none" normalizeH="0" baseline="0" dirty="0">
                <a:ln>
                  <a:noFill/>
                </a:ln>
                <a:solidFill>
                  <a:schemeClr val="tx1"/>
                </a:solidFill>
                <a:effectLst/>
                <a:latin typeface="Trebuchet MS" panose="020B0603020202020204" pitchFamily="34" charset="0"/>
                <a:ea typeface="GulimChe" charset="-127"/>
                <a:cs typeface="Batang" charset="-127"/>
              </a:rPr>
              <a:t>　　　　　　　　　　　　　</a:t>
            </a:r>
            <a:r>
              <a:rPr kumimoji="0" lang="ko-KR" altLang="ja-JP" sz="2400" b="1" i="0" u="none" strike="noStrike" cap="none" normalizeH="0" baseline="0" dirty="0">
                <a:ln>
                  <a:noFill/>
                </a:ln>
                <a:solidFill>
                  <a:schemeClr val="tx1"/>
                </a:solidFill>
                <a:effectLst/>
                <a:latin typeface="Trebuchet MS" panose="020B0603020202020204" pitchFamily="34" charset="0"/>
                <a:ea typeface="GulimChe" charset="-127"/>
                <a:cs typeface="Batang" charset="-127"/>
              </a:rPr>
              <a:t>타치카와시</a:t>
            </a:r>
            <a:r>
              <a:rPr kumimoji="0" lang="ko-KR" altLang="ja-JP" sz="2400" b="1" i="0" u="none" strike="noStrike" cap="none" normalizeH="0" baseline="0" dirty="0">
                <a:ln>
                  <a:noFill/>
                </a:ln>
                <a:solidFill>
                  <a:schemeClr val="tx1"/>
                </a:solidFill>
                <a:effectLst/>
                <a:latin typeface="Trebuchet MS" panose="020B0603020202020204" pitchFamily="34" charset="0"/>
                <a:ea typeface="Malgun Gothic" panose="020B0503020000020004" pitchFamily="34" charset="-127"/>
                <a:cs typeface="Batang" charset="-127"/>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다문화공생</a:t>
            </a:r>
            <a:r>
              <a:rPr kumimoji="0" lang="ko-KR" altLang="ja-JP" sz="2400" b="0" i="0" u="none" strike="noStrike" cap="none" normalizeH="0" baseline="0" dirty="0">
                <a:ln>
                  <a:noFill/>
                </a:ln>
                <a:solidFill>
                  <a:schemeClr val="tx1"/>
                </a:solidFill>
                <a:effectLst/>
                <a:latin typeface="Trebuchet MS" panose="020B0603020202020204" pitchFamily="34" charset="0"/>
                <a:ea typeface="Malgun Gothic" panose="020B0503020000020004" pitchFamily="34" charset="-127"/>
                <a:cs typeface="Malgun Gothic" panose="020B0503020000020004" pitchFamily="34" charset="-127"/>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도시</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선언</a:t>
            </a:r>
            <a:endParaRPr kumimoji="0" lang="en-US" altLang="ko-KR"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ja-JP" altLang="ja-JP"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우리는</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국적과</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민족과</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문화의</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차이를</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서로</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존중하고</a:t>
            </a:r>
            <a:endParaRPr kumimoji="0" lang="ja-JP" altLang="ja-JP"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같이사는 지역사회의</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실현을</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목표로 하여</a:t>
            </a:r>
            <a:r>
              <a:rPr kumimoji="0" lang="en-US" altLang="ko-KR"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 </a:t>
            </a:r>
            <a:r>
              <a:rPr kumimoji="0" lang="ko-KR"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여기에 </a:t>
            </a:r>
            <a:r>
              <a:rPr kumimoji="0" lang="ko-KR" altLang="en-US" sz="2400" b="1" i="0" u="none" strike="noStrike" cap="none" normalizeH="0" baseline="0" dirty="0">
                <a:ln>
                  <a:noFill/>
                </a:ln>
                <a:solidFill>
                  <a:schemeClr val="tx1"/>
                </a:solidFill>
                <a:effectLst/>
                <a:latin typeface="Trebuchet MS" panose="020B0603020202020204" pitchFamily="34" charset="0"/>
                <a:ea typeface="GulimChe" charset="-127"/>
                <a:cs typeface="Batang" charset="-127"/>
              </a:rPr>
              <a:t>타치카와시</a:t>
            </a:r>
            <a:r>
              <a:rPr kumimoji="0" lang="ko-KR"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를</a:t>
            </a:r>
            <a:r>
              <a:rPr kumimoji="0" lang="ko-KR"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endParaRPr kumimoji="0" lang="ja-JP"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ko-KR" sz="2400" b="0" i="0" u="none" strike="noStrike" cap="none" normalizeH="0" baseline="0" dirty="0">
                <a:ln>
                  <a:noFill/>
                </a:ln>
                <a:solidFill>
                  <a:schemeClr val="tx1"/>
                </a:solidFill>
                <a:effectLst/>
                <a:latin typeface="Malgun Gothic" panose="020B0503020000020004" pitchFamily="34" charset="-127"/>
                <a:ea typeface="Meiryo UI" panose="020B0604030504040204" pitchFamily="50" charset="-128"/>
                <a:cs typeface="Malgun Gothic" panose="020B0503020000020004" pitchFamily="34" charset="-127"/>
              </a:rPr>
              <a:t>｢</a:t>
            </a:r>
            <a:r>
              <a:rPr kumimoji="0" lang="ko-KR"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다문화공생도시</a:t>
            </a:r>
            <a:r>
              <a:rPr kumimoji="0" lang="en-US" altLang="ko-KR" sz="2400" b="0" i="0" u="none" strike="noStrike" cap="none" normalizeH="0" baseline="0" dirty="0">
                <a:ln>
                  <a:noFill/>
                </a:ln>
                <a:solidFill>
                  <a:schemeClr val="tx1"/>
                </a:solidFill>
                <a:effectLst/>
                <a:latin typeface="STXinwei" charset="-122"/>
                <a:ea typeface="Meiryo UI" panose="020B0604030504040204" pitchFamily="50" charset="-128"/>
                <a:cs typeface="Malgun Gothic" panose="020B0503020000020004" pitchFamily="34" charset="-127"/>
              </a:rPr>
              <a:t>｣</a:t>
            </a:r>
            <a:r>
              <a:rPr kumimoji="0" lang="ko-KR"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로</a:t>
            </a:r>
            <a:r>
              <a:rPr kumimoji="0" lang="ko-KR"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Malgun Gothic" panose="020B0503020000020004" pitchFamily="34" charset="-127"/>
              </a:rPr>
              <a:t>선언하겠습니다</a:t>
            </a:r>
            <a:r>
              <a:rPr kumimoji="0" lang="en-US" altLang="ko-KR"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ＭＳ ゴシック" panose="020B0609070205080204" pitchFamily="49" charset="-128"/>
              </a:rPr>
              <a:t>.</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ja-JP"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ko-KR"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1</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배려하는</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마음을</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가지</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고</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서로의</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문화를 이해하</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고</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존중하겠습니다</a:t>
            </a:r>
            <a:r>
              <a:rPr kumimoji="0" lang="en-US" altLang="ko-KR"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ko-KR"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1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국제적인</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시야를 가지며 서로</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협력하여</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다문화공생의 도</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시</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를 만들겠습니다</a:t>
            </a:r>
            <a:r>
              <a:rPr kumimoji="0" lang="en-US" altLang="ko-KR"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ko-KR"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1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같</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은</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지역사회의</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일원으로 웃는</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얼굴로</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교류하겠습니다</a:t>
            </a:r>
            <a:r>
              <a:rPr kumimoji="0" lang="en-US" altLang="ko-KR"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ko-KR"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1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부드러운 마음을</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가지</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고</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 사람과 문화를 </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받아</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드리고다문화공생의 </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범위를</a:t>
            </a:r>
            <a:r>
              <a:rPr kumimoji="0" lang="ko-KR" altLang="en-US"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 </a:t>
            </a:r>
            <a:r>
              <a:rPr kumimoji="0" lang="ko-KR" altLang="en-US" sz="2400" b="0" i="0" u="none" strike="noStrike" cap="none" normalizeH="0" baseline="0" dirty="0">
                <a:ln>
                  <a:noFill/>
                </a:ln>
                <a:solidFill>
                  <a:schemeClr val="tx1"/>
                </a:solidFill>
                <a:effectLst/>
                <a:latin typeface="Malgun Gothic" panose="020B0503020000020004" pitchFamily="34" charset="-127"/>
                <a:cs typeface="Malgun Gothic" panose="020B0503020000020004" pitchFamily="34" charset="-127"/>
              </a:rPr>
              <a:t>넓</a:t>
            </a:r>
            <a:r>
              <a:rPr kumimoji="0" lang="ko-KR" altLang="en-US" sz="2400" b="0" i="0" u="none" strike="noStrike" cap="none" normalizeH="0" baseline="0" dirty="0">
                <a:ln>
                  <a:noFill/>
                </a:ln>
                <a:solidFill>
                  <a:schemeClr val="tx1"/>
                </a:solidFill>
                <a:effectLst/>
                <a:latin typeface="Arial Unicode MS" panose="020B0604020202020204" pitchFamily="50" charset="-128"/>
                <a:cs typeface="Malgun Gothic" panose="020B0503020000020004" pitchFamily="34" charset="-127"/>
              </a:rPr>
              <a:t>이겠습니다</a:t>
            </a:r>
            <a:r>
              <a:rPr kumimoji="0" lang="en-US" altLang="ko-KR" sz="2400" b="0" i="0" u="none" strike="noStrike" cap="none" normalizeH="0" baseline="0" dirty="0">
                <a:ln>
                  <a:noFill/>
                </a:ln>
                <a:solidFill>
                  <a:schemeClr val="tx1"/>
                </a:solidFill>
                <a:effectLst/>
                <a:latin typeface="Arial Unicode MS" panose="020B0604020202020204" pitchFamily="50" charset="-128"/>
                <a:cs typeface="ＭＳ ゴシック" panose="020B0609070205080204" pitchFamily="49" charset="-128"/>
              </a:rPr>
              <a:t>.</a:t>
            </a:r>
            <a:r>
              <a:rPr kumimoji="0" lang="en-US" altLang="ja-JP" sz="24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US" altLang="ko-KR" sz="2400" b="0" i="0" u="none" strike="noStrike" cap="none" normalizeH="0" baseline="0" dirty="0">
              <a:ln>
                <a:noFill/>
              </a:ln>
              <a:solidFill>
                <a:schemeClr val="tx1"/>
              </a:solidFill>
              <a:effectLst/>
              <a:latin typeface="Trebuchet MS" panose="020B0603020202020204" pitchFamily="34" charset="0"/>
              <a:ea typeface="Malgun Gothic" panose="020B0503020000020004" pitchFamily="34" charset="-127"/>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ko-KR" sz="2400" b="0" i="0" u="none" strike="noStrike" cap="none" normalizeH="0" baseline="0" dirty="0">
                <a:ln>
                  <a:noFill/>
                </a:ln>
                <a:solidFill>
                  <a:schemeClr val="tx1"/>
                </a:solidFill>
                <a:effectLst/>
                <a:latin typeface="Trebuchet MS" panose="020B0603020202020204" pitchFamily="34" charset="0"/>
                <a:ea typeface="Malgun Gothic" panose="020B0503020000020004" pitchFamily="34" charset="-127"/>
                <a:cs typeface="Tahoma" panose="020B0604030504040204" pitchFamily="34" charset="0"/>
              </a:rPr>
              <a:t>2016</a:t>
            </a:r>
            <a:r>
              <a:rPr kumimoji="0" lang="ko-KR" altLang="en-US" sz="2400" b="0" i="0" u="none" strike="noStrike" cap="none" normalizeH="0" baseline="0" dirty="0">
                <a:ln>
                  <a:noFill/>
                </a:ln>
                <a:solidFill>
                  <a:schemeClr val="tx1"/>
                </a:solidFill>
                <a:effectLst/>
                <a:latin typeface="Malgun Gothic" panose="020B0503020000020004" pitchFamily="34" charset="-127"/>
                <a:ea typeface="Malgun Gothic" panose="020B0503020000020004" pitchFamily="34" charset="-127"/>
                <a:cs typeface="Tahoma" panose="020B0604030504040204" pitchFamily="34" charset="0"/>
              </a:rPr>
              <a:t>년</a:t>
            </a:r>
            <a:r>
              <a:rPr kumimoji="0" lang="en-US"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Tahoma" panose="020B0604030504040204" pitchFamily="34" charset="0"/>
              </a:rPr>
              <a:t>12</a:t>
            </a:r>
            <a:r>
              <a:rPr kumimoji="0" lang="ko-KR" altLang="en-US" sz="2400" b="0" i="0" u="none" strike="noStrike" cap="none" normalizeH="0" baseline="0" dirty="0">
                <a:ln>
                  <a:noFill/>
                </a:ln>
                <a:solidFill>
                  <a:schemeClr val="tx1"/>
                </a:solidFill>
                <a:effectLst/>
                <a:latin typeface="Malgun Gothic" panose="020B0503020000020004" pitchFamily="34" charset="-127"/>
                <a:ea typeface="Malgun Gothic" panose="020B0503020000020004" pitchFamily="34" charset="-127"/>
                <a:cs typeface="Tahoma" panose="020B0604030504040204" pitchFamily="34" charset="0"/>
              </a:rPr>
              <a:t>월</a:t>
            </a:r>
            <a:r>
              <a:rPr kumimoji="0" lang="en-US" altLang="ja-JP" sz="2400" b="0" i="0" u="none" strike="noStrike" cap="none" normalizeH="0" baseline="0" dirty="0">
                <a:ln>
                  <a:noFill/>
                </a:ln>
                <a:solidFill>
                  <a:schemeClr val="tx1"/>
                </a:solidFill>
                <a:effectLst/>
                <a:latin typeface="Trebuchet MS" panose="020B0603020202020204" pitchFamily="34" charset="0"/>
                <a:ea typeface="Meiryo UI" panose="020B0604030504040204" pitchFamily="50" charset="-128"/>
                <a:cs typeface="Tahoma" panose="020B0604030504040204" pitchFamily="34" charset="0"/>
              </a:rPr>
              <a:t>19</a:t>
            </a:r>
            <a:r>
              <a:rPr kumimoji="0" lang="ko-KR" altLang="en-US" sz="2400" b="0" i="0" u="none" strike="noStrike" cap="none" normalizeH="0" baseline="0" dirty="0">
                <a:ln>
                  <a:noFill/>
                </a:ln>
                <a:solidFill>
                  <a:schemeClr val="tx1"/>
                </a:solidFill>
                <a:effectLst/>
                <a:latin typeface="Malgun Gothic" panose="020B0503020000020004" pitchFamily="34" charset="-127"/>
                <a:ea typeface="Malgun Gothic" panose="020B0503020000020004" pitchFamily="34" charset="-127"/>
                <a:cs typeface="Tahoma" panose="020B0604030504040204" pitchFamily="34" charset="0"/>
              </a:rPr>
              <a:t>일</a:t>
            </a:r>
            <a:r>
              <a:rPr kumimoji="0" lang="ko-KR" altLang="en-US" sz="2400" b="0" i="0" u="none" strike="noStrike" cap="none" normalizeH="0" baseline="0" dirty="0">
                <a:ln>
                  <a:noFill/>
                </a:ln>
                <a:solidFill>
                  <a:schemeClr val="tx1"/>
                </a:solidFill>
                <a:effectLst/>
                <a:latin typeface="Trebuchet MS" panose="020B0603020202020204" pitchFamily="34" charset="0"/>
                <a:ea typeface="Malgun Gothic" panose="020B0503020000020004" pitchFamily="34" charset="-127"/>
                <a:cs typeface="Tahoma" panose="020B0604030504040204" pitchFamily="34" charset="0"/>
              </a:rPr>
              <a:t>  </a:t>
            </a:r>
            <a:r>
              <a:rPr kumimoji="0" lang="ko-KR" altLang="en-US" sz="2400" b="1" i="0" u="none" strike="noStrike" cap="none" normalizeH="0" baseline="0" dirty="0">
                <a:ln>
                  <a:noFill/>
                </a:ln>
                <a:solidFill>
                  <a:schemeClr val="tx1"/>
                </a:solidFill>
                <a:effectLst/>
                <a:latin typeface="Trebuchet MS" panose="020B0603020202020204" pitchFamily="34" charset="0"/>
                <a:ea typeface="GulimChe" charset="-127"/>
                <a:cs typeface="Batang" charset="-127"/>
              </a:rPr>
              <a:t>타치카와시</a:t>
            </a:r>
            <a:endParaRPr kumimoji="0" lang="ko-KR"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0718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0337" y="319489"/>
            <a:ext cx="11666863" cy="5632311"/>
          </a:xfrm>
          <a:prstGeom prst="rect">
            <a:avLst/>
          </a:prstGeom>
          <a:noFill/>
        </p:spPr>
        <p:txBody>
          <a:bodyPr wrap="square" rtlCol="0">
            <a:spAutoFit/>
          </a:bodyPr>
          <a:lstStyle/>
          <a:p>
            <a:r>
              <a:rPr lang="en-US" altLang="ja-JP" sz="2400" b="1" dirty="0" err="1"/>
              <a:t>Deklarasyon</a:t>
            </a:r>
            <a:r>
              <a:rPr lang="en-US" altLang="ja-JP" sz="2400" b="1" dirty="0"/>
              <a:t> ng </a:t>
            </a:r>
            <a:r>
              <a:rPr lang="en-US" altLang="ja-JP" sz="2400" b="1" dirty="0" err="1"/>
              <a:t>Tachikawa</a:t>
            </a:r>
            <a:r>
              <a:rPr lang="en-US" altLang="ja-JP" sz="2400" b="1" dirty="0"/>
              <a:t> City </a:t>
            </a:r>
            <a:r>
              <a:rPr lang="en-US" altLang="ja-JP" sz="2400" b="1" dirty="0" err="1"/>
              <a:t>Ukol</a:t>
            </a:r>
            <a:r>
              <a:rPr lang="en-US" altLang="ja-JP" sz="2400" b="1" dirty="0"/>
              <a:t> </a:t>
            </a:r>
            <a:r>
              <a:rPr lang="en-US" altLang="ja-JP" sz="2400" b="1" dirty="0" err="1"/>
              <a:t>sa</a:t>
            </a:r>
            <a:r>
              <a:rPr lang="en-US" altLang="ja-JP" sz="2400" b="1" dirty="0"/>
              <a:t> </a:t>
            </a:r>
            <a:r>
              <a:rPr lang="en-US" altLang="ja-JP" sz="2400" b="1" dirty="0" err="1"/>
              <a:t>Pagiging</a:t>
            </a:r>
            <a:r>
              <a:rPr lang="en-US" altLang="ja-JP" sz="2400" b="1" dirty="0"/>
              <a:t> Multicultural </a:t>
            </a:r>
            <a:r>
              <a:rPr lang="en-US" altLang="ja-JP" sz="2400" b="1" dirty="0" err="1"/>
              <a:t>Simbiotic</a:t>
            </a:r>
            <a:r>
              <a:rPr lang="en-US" altLang="ja-JP" sz="2400" b="1" dirty="0"/>
              <a:t> City</a:t>
            </a:r>
            <a:endParaRPr lang="ja-JP" altLang="ja-JP" sz="2400" dirty="0"/>
          </a:p>
          <a:p>
            <a:r>
              <a:rPr lang="en-US" altLang="ja-JP" sz="2400" b="1" dirty="0"/>
              <a:t> </a:t>
            </a:r>
            <a:endParaRPr lang="ja-JP" altLang="ja-JP" sz="2400" dirty="0"/>
          </a:p>
          <a:p>
            <a:r>
              <a:rPr lang="en-US" altLang="ja-JP" sz="2400" b="1" dirty="0"/>
              <a:t>Para </a:t>
            </a:r>
            <a:r>
              <a:rPr lang="en-US" altLang="ja-JP" sz="2400" b="1" dirty="0" err="1"/>
              <a:t>sa</a:t>
            </a:r>
            <a:r>
              <a:rPr lang="en-US" altLang="ja-JP" sz="2400" b="1" dirty="0"/>
              <a:t> </a:t>
            </a:r>
            <a:r>
              <a:rPr lang="en-US" altLang="ja-JP" sz="2400" b="1" dirty="0" err="1"/>
              <a:t>pagkakaroon</a:t>
            </a:r>
            <a:r>
              <a:rPr lang="en-US" altLang="ja-JP" sz="2400" b="1" dirty="0"/>
              <a:t> ng </a:t>
            </a:r>
            <a:r>
              <a:rPr lang="en-US" altLang="ja-JP" sz="2400" b="1" dirty="0" err="1"/>
              <a:t>isang</a:t>
            </a:r>
            <a:r>
              <a:rPr lang="en-US" altLang="ja-JP" sz="2400" b="1" dirty="0"/>
              <a:t> </a:t>
            </a:r>
            <a:r>
              <a:rPr lang="en-US" altLang="ja-JP" sz="2400" b="1" dirty="0" err="1"/>
              <a:t>komunidad</a:t>
            </a:r>
            <a:r>
              <a:rPr lang="en-US" altLang="ja-JP" sz="2400" b="1" dirty="0"/>
              <a:t> </a:t>
            </a:r>
            <a:r>
              <a:rPr lang="en-US" altLang="ja-JP" sz="2400" b="1" dirty="0" err="1"/>
              <a:t>na</a:t>
            </a:r>
            <a:r>
              <a:rPr lang="en-US" altLang="ja-JP" sz="2400" b="1" dirty="0"/>
              <a:t> </a:t>
            </a:r>
            <a:r>
              <a:rPr lang="en-US" altLang="ja-JP" sz="2400" b="1" dirty="0" err="1"/>
              <a:t>ang</a:t>
            </a:r>
            <a:r>
              <a:rPr lang="en-US" altLang="ja-JP" sz="2400" b="1" dirty="0"/>
              <a:t> </a:t>
            </a:r>
            <a:r>
              <a:rPr lang="en-US" altLang="ja-JP" sz="2400" b="1" dirty="0" err="1"/>
              <a:t>mga</a:t>
            </a:r>
            <a:r>
              <a:rPr lang="en-US" altLang="ja-JP" sz="2400" b="1" dirty="0"/>
              <a:t> </a:t>
            </a:r>
            <a:r>
              <a:rPr lang="en-US" altLang="ja-JP" sz="2400" b="1" dirty="0" err="1"/>
              <a:t>tao</a:t>
            </a:r>
            <a:r>
              <a:rPr lang="en-US" altLang="ja-JP" sz="2400" b="1" dirty="0"/>
              <a:t> ay </a:t>
            </a:r>
            <a:r>
              <a:rPr lang="en-US" altLang="ja-JP" sz="2400" b="1" dirty="0" err="1"/>
              <a:t>sama-samang</a:t>
            </a:r>
            <a:r>
              <a:rPr lang="en-US" altLang="ja-JP" sz="2400" b="1" dirty="0"/>
              <a:t> </a:t>
            </a:r>
            <a:r>
              <a:rPr lang="en-US" altLang="ja-JP" sz="2400" b="1" dirty="0" err="1"/>
              <a:t>nagpapahalaga</a:t>
            </a:r>
            <a:r>
              <a:rPr lang="en-US" altLang="ja-JP" sz="2400" b="1" dirty="0"/>
              <a:t> </a:t>
            </a:r>
            <a:r>
              <a:rPr lang="en-US" altLang="ja-JP" sz="2400" b="1" dirty="0" err="1"/>
              <a:t>sapagkakaiba</a:t>
            </a:r>
            <a:r>
              <a:rPr lang="en-US" altLang="ja-JP" sz="2400" b="1" dirty="0"/>
              <a:t> ng </a:t>
            </a:r>
            <a:r>
              <a:rPr lang="en-US" altLang="ja-JP" sz="2400" b="1" dirty="0" err="1"/>
              <a:t>kultura</a:t>
            </a:r>
            <a:r>
              <a:rPr lang="en-US" altLang="ja-JP" sz="2400" b="1" dirty="0"/>
              <a:t> at </a:t>
            </a:r>
            <a:r>
              <a:rPr lang="en-US" altLang="ja-JP" sz="2400" b="1" dirty="0" err="1"/>
              <a:t>magkasamang</a:t>
            </a:r>
            <a:r>
              <a:rPr lang="en-US" altLang="ja-JP" sz="2400" b="1" dirty="0"/>
              <a:t> </a:t>
            </a:r>
            <a:r>
              <a:rPr lang="en-US" altLang="ja-JP" sz="2400" b="1" dirty="0" err="1"/>
              <a:t>nabubuhay</a:t>
            </a:r>
            <a:r>
              <a:rPr lang="en-US" altLang="ja-JP" sz="2400" b="1" dirty="0"/>
              <a:t>, </a:t>
            </a:r>
            <a:r>
              <a:rPr lang="en-US" altLang="ja-JP" sz="2400" b="1" dirty="0" err="1"/>
              <a:t>dinedeklara</a:t>
            </a:r>
            <a:r>
              <a:rPr lang="en-US" altLang="ja-JP" sz="2400" b="1" dirty="0"/>
              <a:t> </a:t>
            </a:r>
            <a:r>
              <a:rPr lang="en-US" altLang="ja-JP" sz="2400" b="1" dirty="0" err="1"/>
              <a:t>dito</a:t>
            </a:r>
            <a:r>
              <a:rPr lang="en-US" altLang="ja-JP" sz="2400" b="1" dirty="0"/>
              <a:t> </a:t>
            </a:r>
            <a:r>
              <a:rPr lang="en-US" altLang="ja-JP" sz="2400" b="1" dirty="0" err="1"/>
              <a:t>na</a:t>
            </a:r>
            <a:r>
              <a:rPr lang="en-US" altLang="ja-JP" sz="2400" b="1" dirty="0"/>
              <a:t> </a:t>
            </a:r>
            <a:r>
              <a:rPr lang="en-US" altLang="ja-JP" sz="2400" b="1" dirty="0" err="1"/>
              <a:t>ang</a:t>
            </a:r>
            <a:r>
              <a:rPr lang="en-US" altLang="ja-JP" sz="2400" b="1" dirty="0"/>
              <a:t> </a:t>
            </a:r>
            <a:r>
              <a:rPr lang="en-US" altLang="ja-JP" sz="2400" b="1" dirty="0" err="1"/>
              <a:t>Tachikawa</a:t>
            </a:r>
            <a:r>
              <a:rPr lang="en-US" altLang="ja-JP" sz="2400" b="1" dirty="0"/>
              <a:t> City </a:t>
            </a:r>
            <a:r>
              <a:rPr lang="en-US" altLang="ja-JP" sz="2400" b="1" dirty="0" err="1"/>
              <a:t>aymagiging</a:t>
            </a:r>
            <a:r>
              <a:rPr lang="en-US" altLang="ja-JP" sz="2400" b="1" dirty="0"/>
              <a:t> “Multicultural </a:t>
            </a:r>
            <a:r>
              <a:rPr lang="en-US" altLang="ja-JP" sz="2400" b="1" dirty="0" err="1"/>
              <a:t>Simbiotic</a:t>
            </a:r>
            <a:r>
              <a:rPr lang="en-US" altLang="ja-JP" sz="2400" b="1" dirty="0"/>
              <a:t> City.”</a:t>
            </a:r>
            <a:endParaRPr lang="ja-JP" altLang="ja-JP" sz="2400" dirty="0"/>
          </a:p>
          <a:p>
            <a:r>
              <a:rPr lang="en-US" altLang="ja-JP" sz="2400" dirty="0"/>
              <a:t> </a:t>
            </a:r>
            <a:endParaRPr lang="ja-JP" altLang="ja-JP" sz="2400" dirty="0"/>
          </a:p>
          <a:p>
            <a:r>
              <a:rPr lang="en-US" altLang="ja-JP" sz="2400" b="1" dirty="0"/>
              <a:t>1 </a:t>
            </a:r>
            <a:r>
              <a:rPr lang="ja-JP" altLang="ja-JP" sz="2400" b="1" dirty="0"/>
              <a:t>　</a:t>
            </a:r>
            <a:r>
              <a:rPr lang="en-US" altLang="ja-JP" sz="2400" b="1" dirty="0" err="1"/>
              <a:t>Uunawa</a:t>
            </a:r>
            <a:r>
              <a:rPr lang="en-US" altLang="ja-JP" sz="2400" b="1" dirty="0"/>
              <a:t> at </a:t>
            </a:r>
            <a:r>
              <a:rPr lang="en-US" altLang="ja-JP" sz="2400" b="1" dirty="0" err="1"/>
              <a:t>magpapahalaga</a:t>
            </a:r>
            <a:r>
              <a:rPr lang="en-US" altLang="ja-JP" sz="2400" b="1" dirty="0"/>
              <a:t> </a:t>
            </a:r>
            <a:r>
              <a:rPr lang="en-US" altLang="ja-JP" sz="2400" b="1" dirty="0" err="1"/>
              <a:t>sa</a:t>
            </a:r>
            <a:r>
              <a:rPr lang="en-US" altLang="ja-JP" sz="2400" b="1" dirty="0"/>
              <a:t> </a:t>
            </a:r>
            <a:r>
              <a:rPr lang="en-US" altLang="ja-JP" sz="2400" b="1" dirty="0" err="1"/>
              <a:t>kultura</a:t>
            </a:r>
            <a:r>
              <a:rPr lang="en-US" altLang="ja-JP" sz="2400" b="1" dirty="0"/>
              <a:t> ng </a:t>
            </a:r>
            <a:r>
              <a:rPr lang="en-US" altLang="ja-JP" sz="2400" b="1" dirty="0" err="1"/>
              <a:t>bawat</a:t>
            </a:r>
            <a:r>
              <a:rPr lang="en-US" altLang="ja-JP" sz="2400" b="1" dirty="0"/>
              <a:t> </a:t>
            </a:r>
            <a:r>
              <a:rPr lang="en-US" altLang="ja-JP" sz="2400" b="1" dirty="0" err="1"/>
              <a:t>tao</a:t>
            </a:r>
            <a:r>
              <a:rPr lang="en-US" altLang="ja-JP" sz="2400" b="1" dirty="0"/>
              <a:t> </a:t>
            </a:r>
            <a:r>
              <a:rPr lang="en-US" altLang="ja-JP" sz="2400" b="1" dirty="0" err="1"/>
              <a:t>na</a:t>
            </a:r>
            <a:r>
              <a:rPr lang="en-US" altLang="ja-JP" sz="2400" b="1" dirty="0"/>
              <a:t> may </a:t>
            </a:r>
            <a:r>
              <a:rPr lang="en-US" altLang="ja-JP" sz="2400" b="1" dirty="0" err="1"/>
              <a:t>pusong</a:t>
            </a:r>
            <a:r>
              <a:rPr lang="en-US" altLang="ja-JP" sz="2400" b="1" dirty="0"/>
              <a:t> </a:t>
            </a:r>
            <a:r>
              <a:rPr lang="en-US" altLang="ja-JP" sz="2400" b="1" dirty="0" err="1"/>
              <a:t>makonsiderasyon</a:t>
            </a:r>
            <a:r>
              <a:rPr lang="en-US" altLang="ja-JP" sz="2400" b="1" dirty="0"/>
              <a:t>.</a:t>
            </a:r>
            <a:endParaRPr lang="ja-JP" altLang="ja-JP" sz="2400" dirty="0"/>
          </a:p>
          <a:p>
            <a:r>
              <a:rPr lang="en-US" altLang="ja-JP" sz="2400" b="1" dirty="0"/>
              <a:t>1 </a:t>
            </a:r>
            <a:r>
              <a:rPr lang="ja-JP" altLang="ja-JP" sz="2400" b="1" dirty="0"/>
              <a:t>　</a:t>
            </a:r>
            <a:r>
              <a:rPr lang="en-US" altLang="ja-JP" sz="2400" b="1" dirty="0" err="1"/>
              <a:t>Gagawa</a:t>
            </a:r>
            <a:r>
              <a:rPr lang="en-US" altLang="ja-JP" sz="2400" b="1" dirty="0"/>
              <a:t> ng </a:t>
            </a:r>
            <a:r>
              <a:rPr lang="en-US" altLang="ja-JP" sz="2400" b="1" dirty="0" err="1"/>
              <a:t>isang</a:t>
            </a:r>
            <a:r>
              <a:rPr lang="en-US" altLang="ja-JP" sz="2400" b="1" dirty="0"/>
              <a:t> </a:t>
            </a:r>
            <a:r>
              <a:rPr lang="en-US" altLang="ja-JP" sz="2400" b="1" dirty="0" err="1"/>
              <a:t>komunidad</a:t>
            </a:r>
            <a:r>
              <a:rPr lang="en-US" altLang="ja-JP" sz="2400" b="1" dirty="0"/>
              <a:t> </a:t>
            </a:r>
            <a:r>
              <a:rPr lang="en-US" altLang="ja-JP" sz="2400" b="1" dirty="0" err="1"/>
              <a:t>na</a:t>
            </a:r>
            <a:r>
              <a:rPr lang="en-US" altLang="ja-JP" sz="2400" b="1" dirty="0"/>
              <a:t> </a:t>
            </a:r>
            <a:r>
              <a:rPr lang="en-US" altLang="ja-JP" sz="2400" b="1" dirty="0" err="1"/>
              <a:t>magkakasamang</a:t>
            </a:r>
            <a:r>
              <a:rPr lang="en-US" altLang="ja-JP" sz="2400" b="1" dirty="0"/>
              <a:t> </a:t>
            </a:r>
            <a:r>
              <a:rPr lang="en-US" altLang="ja-JP" sz="2400" b="1" dirty="0" err="1"/>
              <a:t>nabubuhay</a:t>
            </a:r>
            <a:r>
              <a:rPr lang="en-US" altLang="ja-JP" sz="2400" b="1" dirty="0"/>
              <a:t> </a:t>
            </a:r>
            <a:r>
              <a:rPr lang="en-US" altLang="ja-JP" sz="2400" b="1" dirty="0" err="1"/>
              <a:t>ang</a:t>
            </a:r>
            <a:r>
              <a:rPr lang="en-US" altLang="ja-JP" sz="2400" b="1" dirty="0"/>
              <a:t> </a:t>
            </a:r>
            <a:r>
              <a:rPr lang="en-US" altLang="ja-JP" sz="2400" b="1" dirty="0" err="1"/>
              <a:t>mga</a:t>
            </a:r>
            <a:r>
              <a:rPr lang="en-US" altLang="ja-JP" sz="2400" b="1" dirty="0"/>
              <a:t> </a:t>
            </a:r>
            <a:r>
              <a:rPr lang="en-US" altLang="ja-JP" sz="2400" b="1" dirty="0" err="1"/>
              <a:t>tao</a:t>
            </a:r>
            <a:r>
              <a:rPr lang="en-US" altLang="ja-JP" sz="2400" b="1" dirty="0"/>
              <a:t> ng </a:t>
            </a:r>
            <a:r>
              <a:rPr lang="en-US" altLang="ja-JP" sz="2400" b="1" dirty="0" err="1"/>
              <a:t>iba’t</a:t>
            </a:r>
            <a:r>
              <a:rPr lang="en-US" altLang="ja-JP" sz="2400" b="1" dirty="0"/>
              <a:t> </a:t>
            </a:r>
            <a:r>
              <a:rPr lang="en-US" altLang="ja-JP" sz="2400" b="1" dirty="0" err="1"/>
              <a:t>ibang</a:t>
            </a:r>
            <a:r>
              <a:rPr lang="en-US" altLang="ja-JP" sz="2400" b="1" dirty="0"/>
              <a:t> </a:t>
            </a:r>
            <a:r>
              <a:rPr lang="en-US" altLang="ja-JP" sz="2400" b="1" dirty="0" err="1"/>
              <a:t>kulturasa</a:t>
            </a:r>
            <a:r>
              <a:rPr lang="en-US" altLang="ja-JP" sz="2400" b="1" dirty="0"/>
              <a:t> </a:t>
            </a:r>
            <a:r>
              <a:rPr lang="en-US" altLang="ja-JP" sz="2400" b="1" dirty="0" err="1"/>
              <a:t>pamamagitan</a:t>
            </a:r>
            <a:r>
              <a:rPr lang="en-US" altLang="ja-JP" sz="2400" b="1" dirty="0"/>
              <a:t> ng </a:t>
            </a:r>
            <a:r>
              <a:rPr lang="en-US" altLang="ja-JP" sz="2400" b="1" dirty="0" err="1"/>
              <a:t>pagkakaroon</a:t>
            </a:r>
            <a:r>
              <a:rPr lang="en-US" altLang="ja-JP" sz="2400" b="1" dirty="0"/>
              <a:t> ng </a:t>
            </a:r>
            <a:r>
              <a:rPr lang="en-US" altLang="ja-JP" sz="2400" b="1" dirty="0" err="1"/>
              <a:t>internasyonal</a:t>
            </a:r>
            <a:r>
              <a:rPr lang="en-US" altLang="ja-JP" sz="2400" b="1" dirty="0"/>
              <a:t> </a:t>
            </a:r>
            <a:r>
              <a:rPr lang="en-US" altLang="ja-JP" sz="2400" b="1" dirty="0" err="1"/>
              <a:t>na</a:t>
            </a:r>
            <a:r>
              <a:rPr lang="en-US" altLang="ja-JP" sz="2400" b="1" dirty="0"/>
              <a:t> </a:t>
            </a:r>
            <a:r>
              <a:rPr lang="en-US" altLang="ja-JP" sz="2400" b="1" dirty="0" err="1"/>
              <a:t>pangmalas</a:t>
            </a:r>
            <a:r>
              <a:rPr lang="en-US" altLang="ja-JP" sz="2400" b="1" dirty="0"/>
              <a:t> at </a:t>
            </a:r>
            <a:r>
              <a:rPr lang="en-US" altLang="ja-JP" sz="2400" b="1" dirty="0" err="1"/>
              <a:t>pakikipagtulungan</a:t>
            </a:r>
            <a:r>
              <a:rPr lang="en-US" altLang="ja-JP" sz="2400" b="1" dirty="0"/>
              <a:t>.</a:t>
            </a:r>
            <a:endParaRPr lang="ja-JP" altLang="ja-JP" sz="2400" dirty="0"/>
          </a:p>
          <a:p>
            <a:r>
              <a:rPr lang="en-US" altLang="ja-JP" sz="2400" b="1" dirty="0"/>
              <a:t>1 </a:t>
            </a:r>
            <a:r>
              <a:rPr lang="en-US" altLang="ja-JP" sz="2400" b="1" dirty="0" err="1"/>
              <a:t>Makikisama</a:t>
            </a:r>
            <a:r>
              <a:rPr lang="en-US" altLang="ja-JP" sz="2400" b="1" dirty="0"/>
              <a:t> </a:t>
            </a:r>
            <a:r>
              <a:rPr lang="en-US" altLang="ja-JP" sz="2400" b="1" dirty="0" err="1"/>
              <a:t>sa</a:t>
            </a:r>
            <a:r>
              <a:rPr lang="en-US" altLang="ja-JP" sz="2400" b="1" dirty="0"/>
              <a:t> </a:t>
            </a:r>
            <a:r>
              <a:rPr lang="en-US" altLang="ja-JP" sz="2400" b="1" dirty="0" err="1"/>
              <a:t>iba</a:t>
            </a:r>
            <a:r>
              <a:rPr lang="en-US" altLang="ja-JP" sz="2400" b="1" dirty="0"/>
              <a:t> </a:t>
            </a:r>
            <a:r>
              <a:rPr lang="en-US" altLang="ja-JP" sz="2400" b="1" dirty="0" err="1"/>
              <a:t>nang</a:t>
            </a:r>
            <a:r>
              <a:rPr lang="en-US" altLang="ja-JP" sz="2400" b="1" dirty="0"/>
              <a:t> may </a:t>
            </a:r>
            <a:r>
              <a:rPr lang="en-US" altLang="ja-JP" sz="2400" b="1" dirty="0" err="1"/>
              <a:t>ngiti</a:t>
            </a:r>
            <a:r>
              <a:rPr lang="en-US" altLang="ja-JP" sz="2400" b="1" dirty="0"/>
              <a:t> </a:t>
            </a:r>
            <a:r>
              <a:rPr lang="en-US" altLang="ja-JP" sz="2400" b="1" dirty="0" err="1"/>
              <a:t>bilang</a:t>
            </a:r>
            <a:r>
              <a:rPr lang="en-US" altLang="ja-JP" sz="2400" b="1" dirty="0"/>
              <a:t> </a:t>
            </a:r>
            <a:r>
              <a:rPr lang="en-US" altLang="ja-JP" sz="2400" b="1" dirty="0" err="1"/>
              <a:t>kasamang</a:t>
            </a:r>
            <a:r>
              <a:rPr lang="en-US" altLang="ja-JP" sz="2400" b="1" dirty="0"/>
              <a:t> </a:t>
            </a:r>
            <a:r>
              <a:rPr lang="en-US" altLang="ja-JP" sz="2400" b="1" dirty="0" err="1"/>
              <a:t>miyembro</a:t>
            </a:r>
            <a:r>
              <a:rPr lang="en-US" altLang="ja-JP" sz="2400" b="1" dirty="0"/>
              <a:t> ng </a:t>
            </a:r>
            <a:r>
              <a:rPr lang="en-US" altLang="ja-JP" sz="2400" b="1" dirty="0" err="1"/>
              <a:t>komunidad</a:t>
            </a:r>
            <a:r>
              <a:rPr lang="en-US" altLang="ja-JP" sz="2400" b="1" dirty="0"/>
              <a:t>.</a:t>
            </a:r>
            <a:endParaRPr lang="ja-JP" altLang="ja-JP" sz="2400" dirty="0"/>
          </a:p>
          <a:p>
            <a:r>
              <a:rPr lang="en-US" altLang="ja-JP" sz="2400" b="1" dirty="0"/>
              <a:t>1 </a:t>
            </a:r>
            <a:r>
              <a:rPr lang="en-US" altLang="ja-JP" sz="2400" b="1" dirty="0" err="1"/>
              <a:t>Magpapalawak</a:t>
            </a:r>
            <a:r>
              <a:rPr lang="en-US" altLang="ja-JP" sz="2400" b="1" dirty="0"/>
              <a:t> ng </a:t>
            </a:r>
            <a:r>
              <a:rPr lang="en-US" altLang="ja-JP" sz="2400" b="1" dirty="0" err="1"/>
              <a:t>siklo</a:t>
            </a:r>
            <a:r>
              <a:rPr lang="en-US" altLang="ja-JP" sz="2400" b="1" dirty="0"/>
              <a:t> ng multicultural </a:t>
            </a:r>
            <a:r>
              <a:rPr lang="en-US" altLang="ja-JP" sz="2400" b="1" dirty="0" err="1"/>
              <a:t>simbiosis</a:t>
            </a:r>
            <a:r>
              <a:rPr lang="en-US" altLang="ja-JP" sz="2400" b="1" dirty="0"/>
              <a:t> </a:t>
            </a:r>
            <a:r>
              <a:rPr lang="en-US" altLang="ja-JP" sz="2400" b="1" dirty="0" err="1"/>
              <a:t>sa</a:t>
            </a:r>
            <a:r>
              <a:rPr lang="en-US" altLang="ja-JP" sz="2400" b="1" dirty="0"/>
              <a:t> </a:t>
            </a:r>
            <a:r>
              <a:rPr lang="en-US" altLang="ja-JP" sz="2400" b="1" dirty="0" err="1"/>
              <a:t>pagtanggap</a:t>
            </a:r>
            <a:r>
              <a:rPr lang="en-US" altLang="ja-JP" sz="2400" b="1" dirty="0"/>
              <a:t> ng </a:t>
            </a:r>
            <a:r>
              <a:rPr lang="en-US" altLang="ja-JP" sz="2400" b="1" dirty="0" err="1"/>
              <a:t>mga</a:t>
            </a:r>
            <a:r>
              <a:rPr lang="en-US" altLang="ja-JP" sz="2400" b="1" dirty="0"/>
              <a:t> </a:t>
            </a:r>
            <a:r>
              <a:rPr lang="en-US" altLang="ja-JP" sz="2400" b="1" dirty="0" err="1"/>
              <a:t>tao</a:t>
            </a:r>
            <a:r>
              <a:rPr lang="en-US" altLang="ja-JP" sz="2400" b="1" dirty="0"/>
              <a:t> at </a:t>
            </a:r>
            <a:r>
              <a:rPr lang="en-US" altLang="ja-JP" sz="2400" b="1" dirty="0" err="1"/>
              <a:t>kultura</a:t>
            </a:r>
            <a:r>
              <a:rPr lang="en-US" altLang="ja-JP" sz="2400" b="1" dirty="0"/>
              <a:t> </a:t>
            </a:r>
            <a:r>
              <a:rPr lang="en-US" altLang="ja-JP" sz="2400" b="1" dirty="0" err="1"/>
              <a:t>nang</a:t>
            </a:r>
            <a:r>
              <a:rPr lang="ja-JP" altLang="ja-JP" sz="2400" b="1" dirty="0"/>
              <a:t>　</a:t>
            </a:r>
            <a:r>
              <a:rPr lang="en-US" altLang="ja-JP" sz="2400" b="1" dirty="0"/>
              <a:t>may </a:t>
            </a:r>
            <a:r>
              <a:rPr lang="en-US" altLang="ja-JP" sz="2400" b="1" dirty="0" err="1"/>
              <a:t>pagkamagiliw</a:t>
            </a:r>
            <a:r>
              <a:rPr lang="en-US" altLang="ja-JP" sz="2400" b="1" dirty="0"/>
              <a:t>.</a:t>
            </a:r>
            <a:endParaRPr lang="ja-JP" altLang="ja-JP" sz="2400" dirty="0"/>
          </a:p>
          <a:p>
            <a:r>
              <a:rPr lang="en-US" altLang="ja-JP" sz="2400" b="1" dirty="0"/>
              <a:t> </a:t>
            </a:r>
            <a:endParaRPr lang="ja-JP" altLang="ja-JP" sz="2400" dirty="0"/>
          </a:p>
          <a:p>
            <a:r>
              <a:rPr lang="en-US" altLang="ja-JP" sz="2400" b="1" dirty="0" err="1"/>
              <a:t>Disyembre</a:t>
            </a:r>
            <a:r>
              <a:rPr lang="en-US" altLang="ja-JP" sz="2400" b="1" dirty="0"/>
              <a:t> 19, 2016</a:t>
            </a:r>
            <a:r>
              <a:rPr lang="ja-JP" altLang="ja-JP" sz="2400" b="1" dirty="0"/>
              <a:t>　</a:t>
            </a:r>
            <a:r>
              <a:rPr lang="en-US" altLang="ja-JP" sz="2400" b="1" dirty="0" err="1"/>
              <a:t>Tachikawa</a:t>
            </a:r>
            <a:r>
              <a:rPr lang="en-US" altLang="ja-JP" sz="2400" b="1" dirty="0"/>
              <a:t> City</a:t>
            </a:r>
            <a:endParaRPr lang="ja-JP" altLang="ja-JP" sz="2400" dirty="0"/>
          </a:p>
        </p:txBody>
      </p:sp>
    </p:spTree>
    <p:extLst>
      <p:ext uri="{BB962C8B-B14F-4D97-AF65-F5344CB8AC3E}">
        <p14:creationId xmlns:p14="http://schemas.microsoft.com/office/powerpoint/2010/main" val="242502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42370" y="275422"/>
            <a:ext cx="11545677" cy="5262979"/>
          </a:xfrm>
          <a:prstGeom prst="rect">
            <a:avLst/>
          </a:prstGeom>
          <a:noFill/>
        </p:spPr>
        <p:txBody>
          <a:bodyPr wrap="square" rtlCol="0">
            <a:spAutoFit/>
          </a:bodyPr>
          <a:lstStyle/>
          <a:p>
            <a:r>
              <a:rPr lang="en-US" altLang="ja-JP" sz="2400" dirty="0" err="1"/>
              <a:t>ताचिकावा</a:t>
            </a:r>
            <a:r>
              <a:rPr lang="en-US" altLang="ja-JP" sz="2400" dirty="0"/>
              <a:t> “</a:t>
            </a:r>
            <a:r>
              <a:rPr lang="en-US" altLang="ja-JP" sz="2400" dirty="0" err="1"/>
              <a:t>बहुसांस्कृतिक</a:t>
            </a:r>
            <a:r>
              <a:rPr lang="en-US" altLang="ja-JP" sz="2400" dirty="0"/>
              <a:t> </a:t>
            </a:r>
            <a:r>
              <a:rPr lang="en-US" altLang="ja-JP" sz="2400" dirty="0" err="1"/>
              <a:t>समाजको</a:t>
            </a:r>
            <a:r>
              <a:rPr lang="en-US" altLang="ja-JP" sz="2400" dirty="0"/>
              <a:t> </a:t>
            </a:r>
            <a:r>
              <a:rPr lang="en-US" altLang="ja-JP" sz="2400" dirty="0" err="1"/>
              <a:t>शहर</a:t>
            </a:r>
            <a:r>
              <a:rPr lang="en-US" altLang="ja-JP" sz="2400" dirty="0"/>
              <a:t> </a:t>
            </a:r>
            <a:r>
              <a:rPr lang="en-US" altLang="ja-JP" sz="2400" dirty="0" err="1"/>
              <a:t>घोषणापत्र</a:t>
            </a:r>
            <a:r>
              <a:rPr lang="en-US" altLang="ja-JP" sz="2400" dirty="0"/>
              <a:t>” </a:t>
            </a:r>
            <a:endParaRPr lang="ja-JP" altLang="ja-JP" sz="2400" dirty="0"/>
          </a:p>
          <a:p>
            <a:r>
              <a:rPr lang="en-US" altLang="ja-JP" sz="2400" dirty="0"/>
              <a:t> </a:t>
            </a:r>
            <a:endParaRPr lang="ja-JP" altLang="ja-JP" sz="2400" dirty="0"/>
          </a:p>
          <a:p>
            <a:r>
              <a:rPr lang="en-US" altLang="ja-JP" sz="2400" dirty="0" err="1"/>
              <a:t>हामीहरु</a:t>
            </a:r>
            <a:r>
              <a:rPr lang="en-US" altLang="ja-JP" sz="2400" dirty="0"/>
              <a:t> </a:t>
            </a:r>
            <a:r>
              <a:rPr lang="en-US" altLang="ja-JP" sz="2400" dirty="0" err="1"/>
              <a:t>एक</a:t>
            </a:r>
            <a:r>
              <a:rPr lang="en-US" altLang="ja-JP" sz="2400" dirty="0"/>
              <a:t> </a:t>
            </a:r>
            <a:r>
              <a:rPr lang="en-US" altLang="ja-JP" sz="2400" dirty="0" err="1"/>
              <a:t>अर्काको</a:t>
            </a:r>
            <a:r>
              <a:rPr lang="en-US" altLang="ja-JP" sz="2400" dirty="0"/>
              <a:t> </a:t>
            </a:r>
            <a:r>
              <a:rPr lang="en-US" altLang="ja-JP" sz="2400" dirty="0" err="1"/>
              <a:t>राष्ट्रियता</a:t>
            </a:r>
            <a:r>
              <a:rPr lang="en-US" altLang="ja-JP" sz="2400" dirty="0"/>
              <a:t>, </a:t>
            </a:r>
            <a:r>
              <a:rPr lang="en-US" altLang="ja-JP" sz="2400" dirty="0" err="1"/>
              <a:t>जातीय</a:t>
            </a:r>
            <a:r>
              <a:rPr lang="en-US" altLang="ja-JP" sz="2400" dirty="0"/>
              <a:t> </a:t>
            </a:r>
            <a:r>
              <a:rPr lang="en-US" altLang="ja-JP" sz="2400" dirty="0" err="1"/>
              <a:t>तथा</a:t>
            </a:r>
            <a:r>
              <a:rPr lang="en-US" altLang="ja-JP" sz="2400" dirty="0"/>
              <a:t> </a:t>
            </a:r>
            <a:r>
              <a:rPr lang="en-US" altLang="ja-JP" sz="2400" dirty="0" err="1"/>
              <a:t>सांस्कृतिक</a:t>
            </a:r>
            <a:r>
              <a:rPr lang="en-US" altLang="ja-JP" sz="2400" dirty="0"/>
              <a:t> </a:t>
            </a:r>
            <a:r>
              <a:rPr lang="en-US" altLang="ja-JP" sz="2400" dirty="0" err="1"/>
              <a:t>भिन्नतालाई</a:t>
            </a:r>
            <a:r>
              <a:rPr lang="en-US" altLang="ja-JP" sz="2400" dirty="0"/>
              <a:t> </a:t>
            </a:r>
            <a:r>
              <a:rPr lang="en-US" altLang="ja-JP" sz="2400" dirty="0" err="1"/>
              <a:t>सम्मान</a:t>
            </a:r>
            <a:r>
              <a:rPr lang="en-US" altLang="ja-JP" sz="2400" dirty="0"/>
              <a:t> </a:t>
            </a:r>
            <a:r>
              <a:rPr lang="en-US" altLang="ja-JP" sz="2400" dirty="0" err="1"/>
              <a:t>गर्दै</a:t>
            </a:r>
            <a:r>
              <a:rPr lang="en-US" altLang="ja-JP" sz="2400" dirty="0"/>
              <a:t>, </a:t>
            </a:r>
            <a:r>
              <a:rPr lang="en-US" altLang="ja-JP" sz="2400" dirty="0" err="1"/>
              <a:t>संगै</a:t>
            </a:r>
            <a:r>
              <a:rPr lang="en-US" altLang="ja-JP" sz="2400" dirty="0"/>
              <a:t> </a:t>
            </a:r>
            <a:r>
              <a:rPr lang="en-US" altLang="ja-JP" sz="2400" dirty="0" err="1"/>
              <a:t>बाच्ने</a:t>
            </a:r>
            <a:r>
              <a:rPr lang="en-US" altLang="ja-JP" sz="2400" dirty="0"/>
              <a:t> </a:t>
            </a:r>
            <a:r>
              <a:rPr lang="en-US" altLang="ja-JP" sz="2400" dirty="0" err="1"/>
              <a:t>स्थानीय</a:t>
            </a:r>
            <a:r>
              <a:rPr lang="en-US" altLang="ja-JP" sz="2400" dirty="0"/>
              <a:t> </a:t>
            </a:r>
            <a:r>
              <a:rPr lang="en-US" altLang="ja-JP" sz="2400" dirty="0" err="1"/>
              <a:t>समाज</a:t>
            </a:r>
            <a:r>
              <a:rPr lang="en-US" altLang="ja-JP" sz="2400" dirty="0"/>
              <a:t> </a:t>
            </a:r>
            <a:r>
              <a:rPr lang="en-US" altLang="ja-JP" sz="2400" dirty="0" err="1"/>
              <a:t>निर्माणको</a:t>
            </a:r>
            <a:r>
              <a:rPr lang="en-US" altLang="ja-JP" sz="2400" dirty="0"/>
              <a:t> </a:t>
            </a:r>
            <a:r>
              <a:rPr lang="en-US" altLang="ja-JP" sz="2400" dirty="0" err="1"/>
              <a:t>उद्देश्य</a:t>
            </a:r>
            <a:r>
              <a:rPr lang="en-US" altLang="ja-JP" sz="2400" dirty="0"/>
              <a:t> </a:t>
            </a:r>
            <a:r>
              <a:rPr lang="en-US" altLang="ja-JP" sz="2400" dirty="0" err="1"/>
              <a:t>प्राप्तीको</a:t>
            </a:r>
            <a:r>
              <a:rPr lang="en-US" altLang="ja-JP" sz="2400" dirty="0"/>
              <a:t> </a:t>
            </a:r>
            <a:r>
              <a:rPr lang="en-US" altLang="ja-JP" sz="2400" dirty="0" err="1"/>
              <a:t>लागी</a:t>
            </a:r>
            <a:r>
              <a:rPr lang="en-US" altLang="ja-JP" sz="2400" dirty="0"/>
              <a:t>, </a:t>
            </a:r>
            <a:r>
              <a:rPr lang="en-US" altLang="ja-JP" sz="2400" dirty="0" err="1"/>
              <a:t>यस</a:t>
            </a:r>
            <a:r>
              <a:rPr lang="en-US" altLang="ja-JP" sz="2400" dirty="0"/>
              <a:t> </a:t>
            </a:r>
            <a:r>
              <a:rPr lang="en-US" altLang="ja-JP" sz="2400" dirty="0" err="1"/>
              <a:t>ताचिकावा</a:t>
            </a:r>
            <a:r>
              <a:rPr lang="en-US" altLang="ja-JP" sz="2400" dirty="0"/>
              <a:t> </a:t>
            </a:r>
            <a:r>
              <a:rPr lang="en-US" altLang="ja-JP" sz="2400" dirty="0" err="1"/>
              <a:t>शहर</a:t>
            </a:r>
            <a:r>
              <a:rPr lang="en-US" altLang="ja-JP" sz="2400" dirty="0"/>
              <a:t> </a:t>
            </a:r>
            <a:r>
              <a:rPr lang="en-US" altLang="ja-JP" sz="2400" dirty="0" err="1"/>
              <a:t>लाई</a:t>
            </a:r>
            <a:r>
              <a:rPr lang="en-US" altLang="ja-JP" sz="2400" dirty="0"/>
              <a:t> "</a:t>
            </a:r>
            <a:r>
              <a:rPr lang="en-US" altLang="ja-JP" sz="2400" dirty="0" err="1"/>
              <a:t>बहुसांस्कृतिक</a:t>
            </a:r>
            <a:r>
              <a:rPr lang="en-US" altLang="ja-JP" sz="2400" dirty="0"/>
              <a:t> </a:t>
            </a:r>
            <a:r>
              <a:rPr lang="en-US" altLang="ja-JP" sz="2400" dirty="0" err="1"/>
              <a:t>समाजको</a:t>
            </a:r>
            <a:r>
              <a:rPr lang="en-US" altLang="ja-JP" sz="2400" dirty="0"/>
              <a:t> </a:t>
            </a:r>
            <a:r>
              <a:rPr lang="en-US" altLang="ja-JP" sz="2400" dirty="0" err="1"/>
              <a:t>शहर</a:t>
            </a:r>
            <a:r>
              <a:rPr lang="en-US" altLang="ja-JP" sz="2400" dirty="0"/>
              <a:t>" </a:t>
            </a:r>
            <a:r>
              <a:rPr lang="en-US" altLang="ja-JP" sz="2400" dirty="0" err="1"/>
              <a:t>बनाउने</a:t>
            </a:r>
            <a:r>
              <a:rPr lang="en-US" altLang="ja-JP" sz="2400" dirty="0"/>
              <a:t> </a:t>
            </a:r>
            <a:r>
              <a:rPr lang="en-US" altLang="ja-JP" sz="2400" dirty="0" err="1"/>
              <a:t>घोषणा</a:t>
            </a:r>
            <a:r>
              <a:rPr lang="en-US" altLang="ja-JP" sz="2400" dirty="0"/>
              <a:t> </a:t>
            </a:r>
            <a:r>
              <a:rPr lang="en-US" altLang="ja-JP" sz="2400" dirty="0" err="1"/>
              <a:t>गर्दछौं</a:t>
            </a:r>
            <a:r>
              <a:rPr lang="en-US" altLang="ja-JP" sz="2400" dirty="0"/>
              <a:t>|</a:t>
            </a:r>
            <a:endParaRPr lang="ja-JP" altLang="ja-JP" sz="2400" dirty="0"/>
          </a:p>
          <a:p>
            <a:r>
              <a:rPr lang="en-US" altLang="ja-JP" sz="2400" dirty="0"/>
              <a:t> </a:t>
            </a:r>
            <a:endParaRPr lang="ja-JP" altLang="ja-JP" sz="2400" dirty="0"/>
          </a:p>
          <a:p>
            <a:r>
              <a:rPr lang="en-US" altLang="ja-JP" sz="2400" dirty="0"/>
              <a:t>१. </a:t>
            </a:r>
            <a:r>
              <a:rPr lang="en-US" altLang="ja-JP" sz="2400" dirty="0" err="1"/>
              <a:t>आत्म</a:t>
            </a:r>
            <a:r>
              <a:rPr lang="en-US" altLang="ja-JP" sz="2400" dirty="0"/>
              <a:t> </a:t>
            </a:r>
            <a:r>
              <a:rPr lang="en-US" altLang="ja-JP" sz="2400" dirty="0" err="1"/>
              <a:t>देखिनै</a:t>
            </a:r>
            <a:r>
              <a:rPr lang="en-US" altLang="ja-JP" sz="2400" dirty="0"/>
              <a:t> </a:t>
            </a:r>
            <a:r>
              <a:rPr lang="en-US" altLang="ja-JP" sz="2400" dirty="0" err="1"/>
              <a:t>एक-अर्काको</a:t>
            </a:r>
            <a:r>
              <a:rPr lang="en-US" altLang="ja-JP" sz="2400" dirty="0"/>
              <a:t> </a:t>
            </a:r>
            <a:r>
              <a:rPr lang="en-US" altLang="ja-JP" sz="2400" dirty="0" err="1"/>
              <a:t>संस्कृति</a:t>
            </a:r>
            <a:r>
              <a:rPr lang="en-US" altLang="ja-JP" sz="2400" dirty="0"/>
              <a:t> </a:t>
            </a:r>
            <a:r>
              <a:rPr lang="en-US" altLang="ja-JP" sz="2400" dirty="0" err="1"/>
              <a:t>लाई</a:t>
            </a:r>
            <a:r>
              <a:rPr lang="en-US" altLang="ja-JP" sz="2400" dirty="0"/>
              <a:t> </a:t>
            </a:r>
            <a:r>
              <a:rPr lang="en-US" altLang="ja-JP" sz="2400" dirty="0" err="1"/>
              <a:t>बुझ्ने</a:t>
            </a:r>
            <a:r>
              <a:rPr lang="en-US" altLang="ja-JP" sz="2400" dirty="0"/>
              <a:t> र </a:t>
            </a:r>
            <a:r>
              <a:rPr lang="en-US" altLang="ja-JP" sz="2400" dirty="0" err="1"/>
              <a:t>त्यसको</a:t>
            </a:r>
            <a:r>
              <a:rPr lang="en-US" altLang="ja-JP" sz="2400" dirty="0"/>
              <a:t> </a:t>
            </a:r>
            <a:r>
              <a:rPr lang="en-US" altLang="ja-JP" sz="2400" dirty="0" err="1"/>
              <a:t>सम्मान</a:t>
            </a:r>
            <a:r>
              <a:rPr lang="en-US" altLang="ja-JP" sz="2400" dirty="0"/>
              <a:t> </a:t>
            </a:r>
            <a:r>
              <a:rPr lang="en-US" altLang="ja-JP" sz="2400" dirty="0" err="1"/>
              <a:t>गर्नेछौं</a:t>
            </a:r>
            <a:r>
              <a:rPr lang="en-US" altLang="ja-JP" sz="2400" dirty="0"/>
              <a:t> |</a:t>
            </a:r>
            <a:endParaRPr lang="ja-JP" altLang="ja-JP" sz="2400" dirty="0"/>
          </a:p>
          <a:p>
            <a:r>
              <a:rPr lang="en-US" altLang="ja-JP" sz="2400" dirty="0"/>
              <a:t>२. </a:t>
            </a:r>
            <a:r>
              <a:rPr lang="en-US" altLang="ja-JP" sz="2400" dirty="0" err="1"/>
              <a:t>विश्वब्यापिकरण</a:t>
            </a:r>
            <a:r>
              <a:rPr lang="en-US" altLang="ja-JP" sz="2400" dirty="0"/>
              <a:t> </a:t>
            </a:r>
            <a:r>
              <a:rPr lang="en-US" altLang="ja-JP" sz="2400" dirty="0" err="1"/>
              <a:t>लाई</a:t>
            </a:r>
            <a:r>
              <a:rPr lang="en-US" altLang="ja-JP" sz="2400" dirty="0"/>
              <a:t> </a:t>
            </a:r>
            <a:r>
              <a:rPr lang="en-US" altLang="ja-JP" sz="2400" dirty="0" err="1"/>
              <a:t>मध्य-नजर</a:t>
            </a:r>
            <a:r>
              <a:rPr lang="en-US" altLang="ja-JP" sz="2400" dirty="0"/>
              <a:t> </a:t>
            </a:r>
            <a:r>
              <a:rPr lang="en-US" altLang="ja-JP" sz="2400" dirty="0" err="1"/>
              <a:t>गर्दै</a:t>
            </a:r>
            <a:r>
              <a:rPr lang="en-US" altLang="ja-JP" sz="2400" dirty="0"/>
              <a:t> </a:t>
            </a:r>
            <a:r>
              <a:rPr lang="en-US" altLang="ja-JP" sz="2400" dirty="0" err="1"/>
              <a:t>सबैको</a:t>
            </a:r>
            <a:r>
              <a:rPr lang="en-US" altLang="ja-JP" sz="2400" dirty="0"/>
              <a:t> </a:t>
            </a:r>
            <a:r>
              <a:rPr lang="en-US" altLang="ja-JP" sz="2400" dirty="0" err="1"/>
              <a:t>आपसी</a:t>
            </a:r>
            <a:r>
              <a:rPr lang="en-US" altLang="ja-JP" sz="2400" dirty="0"/>
              <a:t> </a:t>
            </a:r>
            <a:r>
              <a:rPr lang="en-US" altLang="ja-JP" sz="2400" dirty="0" err="1"/>
              <a:t>सहयोगमा</a:t>
            </a:r>
            <a:r>
              <a:rPr lang="en-US" altLang="ja-JP" sz="2400" dirty="0"/>
              <a:t> "</a:t>
            </a:r>
            <a:r>
              <a:rPr lang="en-US" altLang="ja-JP" sz="2400" dirty="0" err="1"/>
              <a:t>बहुसांस्कृतिक</a:t>
            </a:r>
            <a:r>
              <a:rPr lang="en-US" altLang="ja-JP" sz="2400" dirty="0"/>
              <a:t> </a:t>
            </a:r>
            <a:r>
              <a:rPr lang="en-US" altLang="ja-JP" sz="2400" dirty="0" err="1"/>
              <a:t>समाजको</a:t>
            </a:r>
            <a:r>
              <a:rPr lang="en-US" altLang="ja-JP" sz="2400" dirty="0"/>
              <a:t> </a:t>
            </a:r>
            <a:r>
              <a:rPr lang="en-US" altLang="ja-JP" sz="2400" dirty="0" err="1"/>
              <a:t>शहर</a:t>
            </a:r>
            <a:r>
              <a:rPr lang="en-US" altLang="ja-JP" sz="2400" dirty="0"/>
              <a:t>" </a:t>
            </a:r>
            <a:r>
              <a:rPr lang="en-US" altLang="ja-JP" sz="2400" dirty="0" err="1"/>
              <a:t>को</a:t>
            </a:r>
            <a:r>
              <a:rPr lang="en-US" altLang="ja-JP" sz="2400" dirty="0"/>
              <a:t> </a:t>
            </a:r>
            <a:r>
              <a:rPr lang="en-US" altLang="ja-JP" sz="2400" dirty="0" err="1"/>
              <a:t>निर्माण</a:t>
            </a:r>
            <a:r>
              <a:rPr lang="en-US" altLang="ja-JP" sz="2400" dirty="0"/>
              <a:t> </a:t>
            </a:r>
            <a:r>
              <a:rPr lang="en-US" altLang="ja-JP" sz="2400" dirty="0" err="1"/>
              <a:t>गर्नेछौं</a:t>
            </a:r>
            <a:r>
              <a:rPr lang="en-US" altLang="ja-JP" sz="2400" dirty="0"/>
              <a:t> |</a:t>
            </a:r>
            <a:endParaRPr lang="ja-JP" altLang="ja-JP" sz="2400" dirty="0"/>
          </a:p>
          <a:p>
            <a:r>
              <a:rPr lang="en-US" altLang="ja-JP" sz="2400" dirty="0"/>
              <a:t>३. </a:t>
            </a:r>
            <a:r>
              <a:rPr lang="en-US" altLang="ja-JP" sz="2400" dirty="0" err="1"/>
              <a:t>स्थानिय</a:t>
            </a:r>
            <a:r>
              <a:rPr lang="en-US" altLang="ja-JP" sz="2400" dirty="0"/>
              <a:t> </a:t>
            </a:r>
            <a:r>
              <a:rPr lang="en-US" altLang="ja-JP" sz="2400" dirty="0" err="1"/>
              <a:t>समाजको</a:t>
            </a:r>
            <a:r>
              <a:rPr lang="en-US" altLang="ja-JP" sz="2400" dirty="0"/>
              <a:t> </a:t>
            </a:r>
            <a:r>
              <a:rPr lang="en-US" altLang="ja-JP" sz="2400" dirty="0" err="1"/>
              <a:t>एक</a:t>
            </a:r>
            <a:r>
              <a:rPr lang="en-US" altLang="ja-JP" sz="2400" dirty="0"/>
              <a:t> </a:t>
            </a:r>
            <a:r>
              <a:rPr lang="en-US" altLang="ja-JP" sz="2400" dirty="0" err="1"/>
              <a:t>सदस्यको</a:t>
            </a:r>
            <a:r>
              <a:rPr lang="en-US" altLang="ja-JP" sz="2400" dirty="0"/>
              <a:t> </a:t>
            </a:r>
            <a:r>
              <a:rPr lang="en-US" altLang="ja-JP" sz="2400" dirty="0" err="1"/>
              <a:t>रुपमा</a:t>
            </a:r>
            <a:r>
              <a:rPr lang="en-US" altLang="ja-JP" sz="2400" dirty="0"/>
              <a:t> </a:t>
            </a:r>
            <a:r>
              <a:rPr lang="en-US" altLang="ja-JP" sz="2400" dirty="0" err="1"/>
              <a:t>खुशी</a:t>
            </a:r>
            <a:r>
              <a:rPr lang="en-US" altLang="ja-JP" sz="2400" dirty="0"/>
              <a:t> </a:t>
            </a:r>
            <a:r>
              <a:rPr lang="en-US" altLang="ja-JP" sz="2400" dirty="0" err="1"/>
              <a:t>साथ</a:t>
            </a:r>
            <a:r>
              <a:rPr lang="en-US" altLang="ja-JP" sz="2400" dirty="0"/>
              <a:t> </a:t>
            </a:r>
            <a:r>
              <a:rPr lang="en-US" altLang="ja-JP" sz="2400" dirty="0" err="1"/>
              <a:t>आपसी</a:t>
            </a:r>
            <a:r>
              <a:rPr lang="en-US" altLang="ja-JP" sz="2400" dirty="0"/>
              <a:t> </a:t>
            </a:r>
            <a:r>
              <a:rPr lang="en-US" altLang="ja-JP" sz="2400" dirty="0" err="1"/>
              <a:t>भावनाको</a:t>
            </a:r>
            <a:r>
              <a:rPr lang="en-US" altLang="ja-JP" sz="2400" dirty="0"/>
              <a:t> </a:t>
            </a:r>
            <a:r>
              <a:rPr lang="en-US" altLang="ja-JP" sz="2400" dirty="0" err="1"/>
              <a:t>साटासाट</a:t>
            </a:r>
            <a:r>
              <a:rPr lang="en-US" altLang="ja-JP" sz="2400" dirty="0"/>
              <a:t> </a:t>
            </a:r>
            <a:r>
              <a:rPr lang="en-US" altLang="ja-JP" sz="2400" dirty="0" err="1"/>
              <a:t>गर्नेछौं</a:t>
            </a:r>
            <a:r>
              <a:rPr lang="en-US" altLang="ja-JP" sz="2400" dirty="0"/>
              <a:t>| </a:t>
            </a:r>
            <a:endParaRPr lang="ja-JP" altLang="ja-JP" sz="2400" dirty="0"/>
          </a:p>
          <a:p>
            <a:r>
              <a:rPr lang="en-US" altLang="ja-JP" sz="2400" dirty="0"/>
              <a:t>४. </a:t>
            </a:r>
            <a:r>
              <a:rPr lang="en-US" altLang="ja-JP" sz="2400" dirty="0" err="1"/>
              <a:t>हृदयदेखि</a:t>
            </a:r>
            <a:r>
              <a:rPr lang="en-US" altLang="ja-JP" sz="2400" dirty="0"/>
              <a:t> </a:t>
            </a:r>
            <a:r>
              <a:rPr lang="en-US" altLang="ja-JP" sz="2400" dirty="0" err="1"/>
              <a:t>नै</a:t>
            </a:r>
            <a:r>
              <a:rPr lang="en-US" altLang="ja-JP" sz="2400" dirty="0"/>
              <a:t> </a:t>
            </a:r>
            <a:r>
              <a:rPr lang="en-US" altLang="ja-JP" sz="2400" dirty="0" err="1"/>
              <a:t>फरक</a:t>
            </a:r>
            <a:r>
              <a:rPr lang="en-US" altLang="ja-JP" sz="2400" dirty="0"/>
              <a:t> </a:t>
            </a:r>
            <a:r>
              <a:rPr lang="en-US" altLang="ja-JP" sz="2400" dirty="0" err="1"/>
              <a:t>संस्कृति</a:t>
            </a:r>
            <a:r>
              <a:rPr lang="en-US" altLang="ja-JP" sz="2400" dirty="0"/>
              <a:t> र </a:t>
            </a:r>
            <a:r>
              <a:rPr lang="en-US" altLang="ja-JP" sz="2400" dirty="0" err="1"/>
              <a:t>मानिसको</a:t>
            </a:r>
            <a:r>
              <a:rPr lang="en-US" altLang="ja-JP" sz="2400" dirty="0"/>
              <a:t> </a:t>
            </a:r>
            <a:r>
              <a:rPr lang="en-US" altLang="ja-JP" sz="2400" dirty="0" err="1"/>
              <a:t>स्वागत</a:t>
            </a:r>
            <a:r>
              <a:rPr lang="en-US" altLang="ja-JP" sz="2400" dirty="0"/>
              <a:t> </a:t>
            </a:r>
            <a:r>
              <a:rPr lang="en-US" altLang="ja-JP" sz="2400" dirty="0" err="1"/>
              <a:t>गर्दै</a:t>
            </a:r>
            <a:r>
              <a:rPr lang="en-US" altLang="ja-JP" sz="2400" dirty="0"/>
              <a:t> </a:t>
            </a:r>
            <a:r>
              <a:rPr lang="en-US" altLang="ja-JP" sz="2400" dirty="0" err="1"/>
              <a:t>बहुसांस्कृतिक</a:t>
            </a:r>
            <a:r>
              <a:rPr lang="en-US" altLang="ja-JP" sz="2400" dirty="0"/>
              <a:t> </a:t>
            </a:r>
            <a:r>
              <a:rPr lang="en-US" altLang="ja-JP" sz="2400" dirty="0" err="1"/>
              <a:t>समाजको</a:t>
            </a:r>
            <a:r>
              <a:rPr lang="en-US" altLang="ja-JP" sz="2400" dirty="0"/>
              <a:t> </a:t>
            </a:r>
            <a:r>
              <a:rPr lang="en-US" altLang="ja-JP" sz="2400" dirty="0" err="1"/>
              <a:t>दायरालाई</a:t>
            </a:r>
            <a:r>
              <a:rPr lang="en-US" altLang="ja-JP" sz="2400" dirty="0"/>
              <a:t> </a:t>
            </a:r>
            <a:r>
              <a:rPr lang="en-US" altLang="ja-JP" sz="2400" dirty="0" err="1"/>
              <a:t>फराकिलो</a:t>
            </a:r>
            <a:r>
              <a:rPr lang="en-US" altLang="ja-JP" sz="2400" dirty="0"/>
              <a:t> </a:t>
            </a:r>
            <a:r>
              <a:rPr lang="en-US" altLang="ja-JP" sz="2400" dirty="0" err="1"/>
              <a:t>बनाउनेछौं</a:t>
            </a:r>
            <a:r>
              <a:rPr lang="en-US" altLang="ja-JP" sz="2400" dirty="0"/>
              <a:t>|</a:t>
            </a:r>
            <a:endParaRPr lang="ja-JP" altLang="ja-JP" sz="2400" dirty="0"/>
          </a:p>
          <a:p>
            <a:r>
              <a:rPr lang="en-US" altLang="ja-JP" sz="2400" dirty="0"/>
              <a:t> </a:t>
            </a:r>
            <a:endParaRPr lang="ja-JP" altLang="ja-JP" sz="2400" dirty="0"/>
          </a:p>
          <a:p>
            <a:r>
              <a:rPr lang="en-US" altLang="ja-JP" sz="2400" dirty="0"/>
              <a:t>२०१६ </a:t>
            </a:r>
            <a:r>
              <a:rPr lang="en-US" altLang="ja-JP" sz="2400" dirty="0" err="1"/>
              <a:t>डिसेम्बर</a:t>
            </a:r>
            <a:r>
              <a:rPr lang="en-US" altLang="ja-JP" sz="2400" dirty="0"/>
              <a:t> १९, </a:t>
            </a:r>
            <a:r>
              <a:rPr lang="en-US" altLang="ja-JP" sz="2400" dirty="0" err="1"/>
              <a:t>ताचिकावा</a:t>
            </a:r>
            <a:r>
              <a:rPr lang="en-US" altLang="ja-JP" sz="2400" dirty="0"/>
              <a:t> </a:t>
            </a:r>
            <a:r>
              <a:rPr lang="en-US" altLang="ja-JP" sz="2400" dirty="0" err="1"/>
              <a:t>शहर</a:t>
            </a:r>
            <a:endParaRPr lang="ja-JP" altLang="ja-JP" sz="2400" dirty="0"/>
          </a:p>
        </p:txBody>
      </p:sp>
    </p:spTree>
    <p:extLst>
      <p:ext uri="{BB962C8B-B14F-4D97-AF65-F5344CB8AC3E}">
        <p14:creationId xmlns:p14="http://schemas.microsoft.com/office/powerpoint/2010/main" val="130406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34" y="3802943"/>
            <a:ext cx="3800592" cy="2850444"/>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06647" y="4127146"/>
            <a:ext cx="2887133" cy="2165350"/>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3072" y="4288918"/>
            <a:ext cx="2991556" cy="2243667"/>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898" y="149931"/>
            <a:ext cx="2149123" cy="3166375"/>
          </a:xfrm>
          <a:prstGeom prst="rect">
            <a:avLst/>
          </a:prstGeom>
        </p:spPr>
      </p:pic>
      <p:sp>
        <p:nvSpPr>
          <p:cNvPr id="6" name="テキスト ボックス 5"/>
          <p:cNvSpPr txBox="1"/>
          <p:nvPr/>
        </p:nvSpPr>
        <p:spPr>
          <a:xfrm>
            <a:off x="3556000" y="327378"/>
            <a:ext cx="7315200" cy="400110"/>
          </a:xfrm>
          <a:prstGeom prst="rect">
            <a:avLst/>
          </a:prstGeom>
          <a:noFill/>
        </p:spPr>
        <p:txBody>
          <a:bodyPr wrap="square" rtlCol="0">
            <a:spAutoFit/>
          </a:bodyPr>
          <a:lstStyle/>
          <a:p>
            <a:r>
              <a:rPr kumimoji="1" lang="ja-JP" altLang="en-US" sz="2000" dirty="0"/>
              <a:t>たちかわ多文化共生センター</a:t>
            </a:r>
            <a:r>
              <a:rPr kumimoji="1" lang="ja-JP" altLang="en-US" dirty="0"/>
              <a:t>　</a:t>
            </a:r>
            <a:r>
              <a:rPr kumimoji="1" lang="en-US" altLang="ja-JP" dirty="0"/>
              <a:t>http://www.tmc.or.jp</a:t>
            </a:r>
            <a:endParaRPr kumimoji="1" lang="ja-JP" altLang="en-US" dirty="0"/>
          </a:p>
        </p:txBody>
      </p:sp>
      <p:sp>
        <p:nvSpPr>
          <p:cNvPr id="7" name="テキスト ボックス 6"/>
          <p:cNvSpPr txBox="1"/>
          <p:nvPr/>
        </p:nvSpPr>
        <p:spPr>
          <a:xfrm>
            <a:off x="5012267" y="2962363"/>
            <a:ext cx="7112000" cy="707886"/>
          </a:xfrm>
          <a:prstGeom prst="rect">
            <a:avLst/>
          </a:prstGeom>
          <a:noFill/>
        </p:spPr>
        <p:txBody>
          <a:bodyPr wrap="square" rtlCol="0">
            <a:spAutoFit/>
          </a:bodyPr>
          <a:lstStyle/>
          <a:p>
            <a:r>
              <a:rPr kumimoji="1" lang="ja-JP" altLang="en-US" sz="2000" dirty="0"/>
              <a:t>東京富士語学院　</a:t>
            </a:r>
            <a:r>
              <a:rPr kumimoji="1" lang="ja-JP" altLang="en-US" dirty="0"/>
              <a:t>　</a:t>
            </a:r>
            <a:r>
              <a:rPr kumimoji="1" lang="en-US" altLang="ja-JP" dirty="0">
                <a:hlinkClick r:id="rId6"/>
              </a:rPr>
              <a:t>http://tokyofuji.com</a:t>
            </a:r>
            <a:endParaRPr kumimoji="1" lang="en-US" altLang="ja-JP" dirty="0"/>
          </a:p>
          <a:p>
            <a:r>
              <a:rPr lang="ja-JP" altLang="en-US" sz="2000" dirty="0"/>
              <a:t>和洋女子大学日本語教員養成課程　</a:t>
            </a:r>
            <a:r>
              <a:rPr lang="en-US" altLang="ja-JP" sz="2000" dirty="0"/>
              <a:t>https://www.wayo.ac.jp</a:t>
            </a:r>
            <a:endParaRPr kumimoji="1" lang="ja-JP" altLang="en-US" sz="2000" dirty="0"/>
          </a:p>
        </p:txBody>
      </p:sp>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9308" y="823493"/>
            <a:ext cx="2026935" cy="1520201"/>
          </a:xfrm>
          <a:prstGeom prst="rect">
            <a:avLst/>
          </a:prstGeom>
        </p:spPr>
      </p:pic>
      <p:sp>
        <p:nvSpPr>
          <p:cNvPr id="9" name="テキスト ボックス 8"/>
          <p:cNvSpPr txBox="1"/>
          <p:nvPr/>
        </p:nvSpPr>
        <p:spPr>
          <a:xfrm>
            <a:off x="7447402" y="1344058"/>
            <a:ext cx="2616643" cy="646331"/>
          </a:xfrm>
          <a:prstGeom prst="rect">
            <a:avLst/>
          </a:prstGeom>
          <a:noFill/>
        </p:spPr>
        <p:txBody>
          <a:bodyPr wrap="square" rtlCol="0">
            <a:spAutoFit/>
          </a:bodyPr>
          <a:lstStyle/>
          <a:p>
            <a:r>
              <a:rPr kumimoji="1" lang="ja-JP" altLang="en-US" dirty="0"/>
              <a:t>世界ふれあい祭り</a:t>
            </a:r>
            <a:endParaRPr kumimoji="1" lang="en-US" altLang="ja-JP" dirty="0"/>
          </a:p>
          <a:p>
            <a:r>
              <a:rPr lang="ja-JP" altLang="en-US" dirty="0"/>
              <a:t>昭和記念公園</a:t>
            </a:r>
            <a:endParaRPr kumimoji="1" lang="ja-JP" altLang="en-US" dirty="0"/>
          </a:p>
        </p:txBody>
      </p:sp>
    </p:spTree>
    <p:extLst>
      <p:ext uri="{BB962C8B-B14F-4D97-AF65-F5344CB8AC3E}">
        <p14:creationId xmlns:p14="http://schemas.microsoft.com/office/powerpoint/2010/main" val="3304039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6270" y="330506"/>
            <a:ext cx="11865166" cy="5016758"/>
          </a:xfrm>
          <a:prstGeom prst="rect">
            <a:avLst/>
          </a:prstGeom>
          <a:noFill/>
        </p:spPr>
        <p:txBody>
          <a:bodyPr wrap="square" rtlCol="0">
            <a:spAutoFit/>
          </a:bodyPr>
          <a:lstStyle/>
          <a:p>
            <a:r>
              <a:rPr lang="vi-VN" altLang="ja-JP" sz="2000" dirty="0"/>
              <a:t>Tuyên ngôn cuả thành phố </a:t>
            </a:r>
            <a:r>
              <a:rPr lang="en-US" altLang="ja-JP" sz="2000" dirty="0" err="1"/>
              <a:t>Tachikawa</a:t>
            </a:r>
            <a:endParaRPr lang="ja-JP" altLang="ja-JP" sz="2000" dirty="0"/>
          </a:p>
          <a:p>
            <a:pPr lvl="0"/>
            <a:r>
              <a:rPr lang="vi-VN" altLang="ja-JP" sz="2000" dirty="0"/>
              <a:t>Thành phố đa văn hoá</a:t>
            </a:r>
            <a:endParaRPr lang="ja-JP" altLang="ja-JP" sz="2000" dirty="0"/>
          </a:p>
          <a:p>
            <a:r>
              <a:rPr lang="vi-VN" altLang="ja-JP" sz="2000" dirty="0"/>
              <a:t> </a:t>
            </a:r>
            <a:endParaRPr lang="ja-JP" altLang="ja-JP" sz="2000" dirty="0"/>
          </a:p>
          <a:p>
            <a:r>
              <a:rPr lang="vi-VN" altLang="ja-JP" sz="2000" dirty="0"/>
              <a:t>Chúng tôi hướng đến sự phát triển một cộng đồng xã hội đa văn hoá, nơi mà mọi người đến từ nhiều quốc gia, chủng tộc khác nhau có thể cùng chung sống hoà bình và tôn trọng lẫn nhau. Và đây là tuyên ngôn thành phố Tachikawa- Thành phố đa văn hoá của chúng tôi. </a:t>
            </a:r>
            <a:endParaRPr lang="ja-JP" altLang="ja-JP" sz="2000" dirty="0"/>
          </a:p>
          <a:p>
            <a:r>
              <a:rPr lang="vi-VN" altLang="ja-JP" sz="2000" dirty="0"/>
              <a:t> </a:t>
            </a:r>
            <a:endParaRPr lang="ja-JP" altLang="ja-JP" sz="2000" dirty="0"/>
          </a:p>
          <a:p>
            <a:pPr lvl="0"/>
            <a:r>
              <a:rPr lang="vi-VN" altLang="ja-JP" sz="2000" dirty="0"/>
              <a:t>    Chúng tôi sẽ chấp nhận và tôn trọng văn hoá lẫn nhau bằng sự quan            tâm và tấm lòng rộng mở.</a:t>
            </a:r>
            <a:endParaRPr lang="ja-JP" altLang="ja-JP" sz="2000" dirty="0"/>
          </a:p>
          <a:p>
            <a:r>
              <a:rPr lang="vi-VN" altLang="ja-JP" sz="2000" dirty="0"/>
              <a:t>1       Chúng tôi sẽ thành lập nên thành phố đa văn hoá bằng sự hợp lực và sự hiểu biết mang tính quốc tế của chúng tôi. </a:t>
            </a:r>
            <a:endParaRPr lang="ja-JP" altLang="ja-JP" sz="2000" dirty="0"/>
          </a:p>
          <a:p>
            <a:r>
              <a:rPr lang="vi-VN" altLang="ja-JP" sz="2000" dirty="0"/>
              <a:t>1       Với tư cách là người dân cùng chung sống trong cộng đồng, chúng tôi giao lưu với nhau  bằng sự hoà nhã, cởi mở. </a:t>
            </a:r>
            <a:endParaRPr lang="ja-JP" altLang="ja-JP" sz="2000" dirty="0"/>
          </a:p>
          <a:p>
            <a:r>
              <a:rPr lang="vi-VN" altLang="ja-JP" sz="2000" dirty="0"/>
              <a:t>1       Vui vẻ đón nhận văn hoá và con người lẫn nhau, và mở rộng cộng đồng đa văn hoá của chúng tôi.  </a:t>
            </a:r>
            <a:endParaRPr lang="ja-JP" altLang="ja-JP" sz="2000" dirty="0"/>
          </a:p>
          <a:p>
            <a:r>
              <a:rPr lang="vi-VN" altLang="ja-JP" sz="2000" dirty="0"/>
              <a:t> </a:t>
            </a:r>
            <a:endParaRPr lang="ja-JP" altLang="ja-JP" sz="2000" dirty="0"/>
          </a:p>
          <a:p>
            <a:r>
              <a:rPr lang="en-US" altLang="ja-JP" sz="2000" dirty="0"/>
              <a:t>19</a:t>
            </a:r>
            <a:r>
              <a:rPr lang="vi-VN" altLang="ja-JP" sz="2000" dirty="0"/>
              <a:t>/12/</a:t>
            </a:r>
            <a:r>
              <a:rPr lang="en-US" altLang="ja-JP" sz="2000" dirty="0"/>
              <a:t>2016    </a:t>
            </a:r>
            <a:r>
              <a:rPr lang="vi-VN" altLang="ja-JP" sz="2000" dirty="0"/>
              <a:t>Thành phố </a:t>
            </a:r>
            <a:r>
              <a:rPr lang="en-US" altLang="ja-JP" sz="2000" dirty="0" err="1"/>
              <a:t>Tachikawa</a:t>
            </a:r>
            <a:r>
              <a:rPr lang="en-US" altLang="ja-JP" dirty="0"/>
              <a:t> </a:t>
            </a:r>
            <a:endParaRPr lang="ja-JP" altLang="ja-JP" dirty="0"/>
          </a:p>
        </p:txBody>
      </p:sp>
    </p:spTree>
    <p:extLst>
      <p:ext uri="{BB962C8B-B14F-4D97-AF65-F5344CB8AC3E}">
        <p14:creationId xmlns:p14="http://schemas.microsoft.com/office/powerpoint/2010/main" val="241925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41523" y="385590"/>
            <a:ext cx="11766014" cy="4893647"/>
          </a:xfrm>
          <a:prstGeom prst="rect">
            <a:avLst/>
          </a:prstGeom>
          <a:noFill/>
        </p:spPr>
        <p:txBody>
          <a:bodyPr wrap="square" rtlCol="0">
            <a:spAutoFit/>
          </a:bodyPr>
          <a:lstStyle/>
          <a:p>
            <a:r>
              <a:rPr lang="en-US" altLang="ja-JP" sz="2400" dirty="0"/>
              <a:t>และมุ่งไปสู่การสร้างสังคมในพื้นที่นั้นเพื่อให้สามารถอยู่ร่วมกันได้ </a:t>
            </a:r>
            <a:r>
              <a:rPr lang="en-US" altLang="ja-JP" sz="2400" dirty="0" err="1"/>
              <a:t>ในที่นี้เมือง</a:t>
            </a:r>
            <a:r>
              <a:rPr lang="en-US" altLang="ja-JP" sz="2400" dirty="0"/>
              <a:t> </a:t>
            </a:r>
            <a:endParaRPr lang="ja-JP" altLang="ja-JP" sz="2400" dirty="0"/>
          </a:p>
          <a:p>
            <a:r>
              <a:rPr lang="en-US" altLang="ja-JP" sz="2400" dirty="0" err="1"/>
              <a:t>Tachikawa</a:t>
            </a:r>
            <a:r>
              <a:rPr lang="en-US" altLang="ja-JP" sz="2400" dirty="0"/>
              <a:t> </a:t>
            </a:r>
            <a:r>
              <a:rPr lang="en-US" altLang="ja-JP" sz="2400" dirty="0" err="1"/>
              <a:t>จึงได้ประกาศเรื่อง</a:t>
            </a:r>
            <a:r>
              <a:rPr lang="en-US" altLang="ja-JP" sz="2400" dirty="0"/>
              <a:t> [ </a:t>
            </a:r>
            <a:r>
              <a:rPr lang="en-US" altLang="ja-JP" sz="2400" dirty="0" err="1"/>
              <a:t>เมืองแห่งการผสมผสานความหลากหลายด้าน</a:t>
            </a:r>
            <a:r>
              <a:rPr lang="en-US" altLang="ja-JP" sz="2400" dirty="0"/>
              <a:t> </a:t>
            </a:r>
            <a:r>
              <a:rPr lang="en-US" altLang="ja-JP" sz="2400" dirty="0" err="1"/>
              <a:t>วัฒนธรรม</a:t>
            </a:r>
            <a:r>
              <a:rPr lang="en-US" altLang="ja-JP" sz="2400" dirty="0"/>
              <a:t>] 					</a:t>
            </a:r>
            <a:endParaRPr lang="ja-JP" altLang="ja-JP" sz="2400" dirty="0"/>
          </a:p>
          <a:p>
            <a:r>
              <a:rPr lang="en-US" altLang="ja-JP" sz="2400" dirty="0"/>
              <a:t>	</a:t>
            </a:r>
            <a:endParaRPr lang="ja-JP" altLang="ja-JP" sz="2400" dirty="0"/>
          </a:p>
          <a:p>
            <a:r>
              <a:rPr lang="en-US" altLang="ja-JP" sz="2400" dirty="0"/>
              <a:t>  </a:t>
            </a:r>
            <a:r>
              <a:rPr lang="en-US" altLang="ja-JP" sz="2400" dirty="0" err="1"/>
              <a:t>มีหัวใจที่เห็นอกเห็นใจผู้อื่น</a:t>
            </a:r>
            <a:r>
              <a:rPr lang="en-US" altLang="ja-JP" sz="2400" dirty="0"/>
              <a:t> </a:t>
            </a:r>
            <a:r>
              <a:rPr lang="en-US" altLang="ja-JP" sz="2400" dirty="0" err="1"/>
              <a:t>เข้าใจและเคารพในวัฒนธรรมซึ่งกันและกันให้เป็นหนึ่งเดียว</a:t>
            </a:r>
            <a:endParaRPr lang="ja-JP" altLang="ja-JP" sz="2400" dirty="0"/>
          </a:p>
          <a:p>
            <a:r>
              <a:rPr lang="en-US" altLang="ja-JP" sz="2400" dirty="0"/>
              <a:t> </a:t>
            </a:r>
            <a:r>
              <a:rPr lang="en-US" altLang="ja-JP" sz="2400" dirty="0" err="1"/>
              <a:t>มีโลกทัศน์ในด้านระหว่างประเทศ</a:t>
            </a:r>
            <a:r>
              <a:rPr lang="en-US" altLang="ja-JP" sz="2400" dirty="0"/>
              <a:t> </a:t>
            </a:r>
            <a:r>
              <a:rPr lang="en-US" altLang="ja-JP" sz="2400" dirty="0" err="1"/>
              <a:t>และสร้างเมืองที่ผสมผสานความหลากหลาย</a:t>
            </a:r>
            <a:endParaRPr lang="ja-JP" altLang="ja-JP" sz="2400" dirty="0"/>
          </a:p>
          <a:p>
            <a:r>
              <a:rPr lang="en-US" altLang="ja-JP" sz="2400" dirty="0" err="1"/>
              <a:t>ด้านวัฒนธรรมด้วยความร่วมมือของทุกคนให้เป็นหนึ่งเดียว</a:t>
            </a:r>
            <a:endParaRPr lang="ja-JP" altLang="ja-JP" sz="2400" dirty="0"/>
          </a:p>
          <a:p>
            <a:r>
              <a:rPr lang="en-US" altLang="ja-JP" sz="2400" dirty="0"/>
              <a:t> พร้อมกันนั้นในฐานะที่เป็นสมาชิกคนหนึ่งในสังคมแห่งนั้นจะแลกเปลี่ยนวัฒนธรรม</a:t>
            </a:r>
            <a:endParaRPr lang="ja-JP" altLang="ja-JP" sz="2400" dirty="0"/>
          </a:p>
          <a:p>
            <a:r>
              <a:rPr lang="en-US" altLang="ja-JP" sz="2400" dirty="0" err="1"/>
              <a:t>ด้วยรอยยิ้ม</a:t>
            </a:r>
            <a:r>
              <a:rPr lang="en-US" altLang="ja-JP" sz="2400" dirty="0"/>
              <a:t>					</a:t>
            </a:r>
            <a:endParaRPr lang="ja-JP" altLang="ja-JP" sz="2400" dirty="0"/>
          </a:p>
          <a:p>
            <a:r>
              <a:rPr lang="en-US" altLang="ja-JP" sz="2400" dirty="0"/>
              <a:t> ยอมรับคนหรือวัฒนธรรมด้วยความรู้สึกที่อ่อนโยนและสานสัมพันธ์ของการผสมผสาน</a:t>
            </a:r>
            <a:endParaRPr lang="ja-JP" altLang="ja-JP" sz="2400" dirty="0"/>
          </a:p>
          <a:p>
            <a:r>
              <a:rPr lang="en-US" altLang="ja-JP" sz="2400" dirty="0"/>
              <a:t>ความหลากหลายในด้านวัฒนธรรมให้ขยายออกไปเป็นวงกว้างให้เป็นหนึ่งเดียว</a:t>
            </a:r>
            <a:endParaRPr lang="ja-JP" altLang="ja-JP" sz="2400" dirty="0"/>
          </a:p>
          <a:p>
            <a:r>
              <a:rPr lang="en-US" altLang="ja-JP" sz="2400" dirty="0"/>
              <a:t>						</a:t>
            </a:r>
            <a:endParaRPr lang="ja-JP" altLang="ja-JP" sz="2400" dirty="0"/>
          </a:p>
          <a:p>
            <a:r>
              <a:rPr lang="en-US" altLang="ja-JP" sz="2400" dirty="0" err="1"/>
              <a:t>วันที่</a:t>
            </a:r>
            <a:r>
              <a:rPr lang="en-US" altLang="ja-JP" sz="2400" dirty="0"/>
              <a:t> 19 </a:t>
            </a:r>
            <a:r>
              <a:rPr lang="en-US" altLang="ja-JP" sz="2400" dirty="0" err="1"/>
              <a:t>ธันวาคม</a:t>
            </a:r>
            <a:r>
              <a:rPr lang="en-US" altLang="ja-JP" sz="2400" dirty="0"/>
              <a:t> </a:t>
            </a:r>
            <a:r>
              <a:rPr lang="en-US" altLang="ja-JP" sz="2400" dirty="0" err="1"/>
              <a:t>พ.ศ</a:t>
            </a:r>
            <a:r>
              <a:rPr lang="en-US" altLang="ja-JP" sz="2400" dirty="0"/>
              <a:t> 2560 ( Heisei 28 ) </a:t>
            </a:r>
            <a:r>
              <a:rPr lang="en-US" altLang="ja-JP" sz="2400" dirty="0" err="1"/>
              <a:t>เมือง</a:t>
            </a:r>
            <a:r>
              <a:rPr lang="en-US" altLang="ja-JP" sz="2400" dirty="0"/>
              <a:t> </a:t>
            </a:r>
            <a:r>
              <a:rPr lang="en-US" altLang="ja-JP" sz="2400" dirty="0" err="1"/>
              <a:t>Tachikawa</a:t>
            </a:r>
            <a:endParaRPr lang="ja-JP" altLang="ja-JP" sz="2400" dirty="0"/>
          </a:p>
        </p:txBody>
      </p:sp>
    </p:spTree>
    <p:extLst>
      <p:ext uri="{BB962C8B-B14F-4D97-AF65-F5344CB8AC3E}">
        <p14:creationId xmlns:p14="http://schemas.microsoft.com/office/powerpoint/2010/main" val="346684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3388" y="275422"/>
            <a:ext cx="11611778" cy="5632311"/>
          </a:xfrm>
          <a:prstGeom prst="rect">
            <a:avLst/>
          </a:prstGeom>
          <a:noFill/>
        </p:spPr>
        <p:txBody>
          <a:bodyPr wrap="square" rtlCol="0">
            <a:spAutoFit/>
          </a:bodyPr>
          <a:lstStyle/>
          <a:p>
            <a:r>
              <a:rPr lang="fr-FR" altLang="ja-JP" sz="2400" dirty="0"/>
              <a:t>Déclaration municipale de la coexistence multiculturelle par les citoyens de Tachikawa</a:t>
            </a:r>
            <a:endParaRPr lang="ja-JP" altLang="ja-JP" sz="2400" dirty="0"/>
          </a:p>
          <a:p>
            <a:r>
              <a:rPr lang="fr-FR" altLang="ja-JP" sz="2400" dirty="0"/>
              <a:t> </a:t>
            </a:r>
            <a:endParaRPr lang="ja-JP" altLang="ja-JP" sz="2400" dirty="0"/>
          </a:p>
          <a:p>
            <a:r>
              <a:rPr lang="fr-FR" altLang="ja-JP" sz="2400" dirty="0"/>
              <a:t> Nous déclarons ici développer la ville de Tachikawa en « une ville de coexistence multiculturelle », respectant les différences de nationalité, d’origine ethnique et de culture, et visant à créer une communauté locale pour vivre ensemble.</a:t>
            </a:r>
            <a:endParaRPr lang="ja-JP" altLang="ja-JP" sz="2400" dirty="0"/>
          </a:p>
          <a:p>
            <a:r>
              <a:rPr lang="fr-FR" altLang="ja-JP" sz="2400" dirty="0"/>
              <a:t> </a:t>
            </a:r>
            <a:endParaRPr lang="ja-JP" altLang="ja-JP" sz="2400" dirty="0"/>
          </a:p>
          <a:p>
            <a:pPr lvl="0"/>
            <a:r>
              <a:rPr lang="ja-JP" altLang="en-US" sz="2400" dirty="0"/>
              <a:t>１．</a:t>
            </a:r>
            <a:r>
              <a:rPr lang="fr-FR" altLang="ja-JP" sz="2400" dirty="0"/>
              <a:t>Nous comprenons et respectons mutuellement les cultures avec un cœur bienveillant.</a:t>
            </a:r>
            <a:endParaRPr lang="ja-JP" altLang="ja-JP" sz="2400" dirty="0"/>
          </a:p>
          <a:p>
            <a:pPr lvl="0"/>
            <a:r>
              <a:rPr lang="ja-JP" altLang="en-US" sz="2400" dirty="0"/>
              <a:t>１．</a:t>
            </a:r>
            <a:r>
              <a:rPr lang="fr-FR" altLang="ja-JP" sz="2400" dirty="0"/>
              <a:t>Nous allons construire une ville de coexistence multiculturelle du point de vue international et en collaboration avec tous.</a:t>
            </a:r>
            <a:endParaRPr lang="ja-JP" altLang="ja-JP" sz="2400" dirty="0"/>
          </a:p>
          <a:p>
            <a:pPr lvl="0"/>
            <a:r>
              <a:rPr lang="ja-JP" altLang="en-US" sz="2400" dirty="0"/>
              <a:t>１．</a:t>
            </a:r>
            <a:r>
              <a:rPr lang="fr-FR" altLang="ja-JP" sz="2400" dirty="0"/>
              <a:t>Membres d’une communauté locale, nous développons nos relations mutuelles avec le sourire.</a:t>
            </a:r>
            <a:endParaRPr lang="ja-JP" altLang="ja-JP" sz="2400" dirty="0"/>
          </a:p>
          <a:p>
            <a:pPr lvl="0"/>
            <a:r>
              <a:rPr lang="ja-JP" altLang="en-US" sz="2400"/>
              <a:t>１．</a:t>
            </a:r>
            <a:r>
              <a:rPr lang="fr-FR" altLang="ja-JP" sz="2400"/>
              <a:t>Nous </a:t>
            </a:r>
            <a:r>
              <a:rPr lang="fr-FR" altLang="ja-JP" sz="2400" dirty="0"/>
              <a:t>accueillons chaleureusement les personnes et les cultures et étendons le champs de la coexistence multiculturelle.</a:t>
            </a:r>
            <a:endParaRPr lang="ja-JP" altLang="ja-JP" sz="2400" dirty="0"/>
          </a:p>
          <a:p>
            <a:r>
              <a:rPr lang="fr-FR" altLang="ja-JP" sz="2400" dirty="0"/>
              <a:t> </a:t>
            </a:r>
            <a:endParaRPr lang="ja-JP" altLang="ja-JP" sz="2400" dirty="0"/>
          </a:p>
          <a:p>
            <a:r>
              <a:rPr lang="fr-FR" altLang="ja-JP" sz="2400" dirty="0"/>
              <a:t>le 19 décembre 2016    La ville de Tachikawa </a:t>
            </a:r>
            <a:endParaRPr lang="ja-JP" altLang="ja-JP" sz="2400" dirty="0"/>
          </a:p>
        </p:txBody>
      </p:sp>
    </p:spTree>
    <p:extLst>
      <p:ext uri="{BB962C8B-B14F-4D97-AF65-F5344CB8AC3E}">
        <p14:creationId xmlns:p14="http://schemas.microsoft.com/office/powerpoint/2010/main" val="2394768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4201" y="361243"/>
            <a:ext cx="11790732" cy="6063198"/>
          </a:xfrm>
          <a:prstGeom prst="rect">
            <a:avLst/>
          </a:prstGeom>
        </p:spPr>
        <p:txBody>
          <a:bodyPr wrap="square">
            <a:spAutoFit/>
          </a:bodyPr>
          <a:lstStyle/>
          <a:p>
            <a:r>
              <a:rPr lang="ja-JP" altLang="en-US" sz="2800" dirty="0">
                <a:solidFill>
                  <a:srgbClr val="00B050"/>
                </a:solidFill>
              </a:rPr>
              <a:t>３．日本は多文化共生がすすんでいますか。</a:t>
            </a:r>
            <a:endParaRPr lang="en-US" altLang="ja-JP" sz="2800" dirty="0">
              <a:solidFill>
                <a:srgbClr val="00B050"/>
              </a:solidFill>
            </a:endParaRPr>
          </a:p>
          <a:p>
            <a:r>
              <a:rPr lang="ja-JP" altLang="en-US" sz="2400" dirty="0"/>
              <a:t>１）第二次大戦後、二度と戦争を繰り返さないという決意のもとに、世界は、あらゆる人の人権が尊重される社会を築く決意をし、そのために行動しました。「世界人権宣言」起草のための委員国には、オーストラリア、チリ、中国、フランス、オランダ、ソ連（当時）、英国、米国が選出され１９４８年に「世界人権宣言」が採択されました。</a:t>
            </a:r>
            <a:endParaRPr lang="en-US" altLang="ja-JP" sz="2400" dirty="0"/>
          </a:p>
          <a:p>
            <a:r>
              <a:rPr lang="ja-JP" altLang="en-US" sz="2400" dirty="0"/>
              <a:t>日本は</a:t>
            </a:r>
            <a:r>
              <a:rPr lang="en-US" altLang="ja-JP" sz="2400" dirty="0"/>
              <a:t>1956</a:t>
            </a:r>
            <a:r>
              <a:rPr lang="ja-JP" altLang="en-US" sz="2400" dirty="0"/>
              <a:t>年に加盟を許されました。何か国目の加盟国でしたか。</a:t>
            </a:r>
            <a:endParaRPr lang="en-US" altLang="ja-JP" sz="2400" dirty="0"/>
          </a:p>
          <a:p>
            <a:r>
              <a:rPr lang="ja-JP" altLang="en-US" sz="2400" dirty="0"/>
              <a:t>　１．８か国目　　　　２．</a:t>
            </a:r>
            <a:r>
              <a:rPr lang="en-US" altLang="ja-JP" sz="2400" dirty="0"/>
              <a:t>18</a:t>
            </a:r>
            <a:r>
              <a:rPr lang="ja-JP" altLang="en-US" sz="2400" dirty="0"/>
              <a:t>か国目　　　３．</a:t>
            </a:r>
            <a:r>
              <a:rPr lang="en-US" altLang="ja-JP" sz="2400" dirty="0"/>
              <a:t>80</a:t>
            </a:r>
            <a:r>
              <a:rPr lang="ja-JP" altLang="en-US" sz="2400" dirty="0"/>
              <a:t>か国目　　４．</a:t>
            </a:r>
            <a:r>
              <a:rPr lang="en-US" altLang="ja-JP" sz="2400" dirty="0"/>
              <a:t>108</a:t>
            </a:r>
            <a:r>
              <a:rPr lang="ja-JP" altLang="en-US" sz="2400" dirty="0"/>
              <a:t>か国目</a:t>
            </a:r>
            <a:endParaRPr lang="en-US" altLang="ja-JP" sz="2400" dirty="0"/>
          </a:p>
          <a:p>
            <a:endParaRPr lang="en-US" altLang="ja-JP" sz="2400" dirty="0"/>
          </a:p>
          <a:p>
            <a:r>
              <a:rPr lang="ja-JP" altLang="en-US" sz="2400" dirty="0"/>
              <a:t>２）</a:t>
            </a:r>
            <a:r>
              <a:rPr lang="en-US" altLang="ja-JP" sz="2400" dirty="0"/>
              <a:t>2000</a:t>
            </a:r>
            <a:r>
              <a:rPr lang="ja-JP" altLang="en-US" sz="2400" dirty="0"/>
              <a:t>年代以降、ヨーロッパを中心に移民統合に関する国際比較が行われています。その代表的な取り組みがマイグレーション・ポリシー・グループ</a:t>
            </a:r>
            <a:r>
              <a:rPr lang="en-US" altLang="ja-JP" sz="2400" dirty="0"/>
              <a:t>(Migration Policy Group)</a:t>
            </a:r>
            <a:r>
              <a:rPr lang="ja-JP" altLang="en-US" sz="2400" dirty="0"/>
              <a:t>による移民統合政策指数</a:t>
            </a:r>
            <a:r>
              <a:rPr lang="en-US" altLang="ja-JP" sz="2400" dirty="0"/>
              <a:t>(MIPEX</a:t>
            </a:r>
            <a:r>
              <a:rPr lang="ja-JP" altLang="en-US" sz="2400" dirty="0"/>
              <a:t>）です。</a:t>
            </a:r>
            <a:r>
              <a:rPr lang="en-US" altLang="ja-JP" sz="2400" dirty="0"/>
              <a:t>5</a:t>
            </a:r>
            <a:r>
              <a:rPr lang="ja-JP" altLang="en-US" sz="2400" dirty="0"/>
              <a:t>回目調査の最新の</a:t>
            </a:r>
            <a:r>
              <a:rPr lang="en-US" altLang="ja-JP" sz="2400" dirty="0"/>
              <a:t>MIPEX2020</a:t>
            </a:r>
            <a:r>
              <a:rPr lang="ja-JP" altLang="en-US" sz="2400" dirty="0"/>
              <a:t>では、日本を含む</a:t>
            </a:r>
            <a:r>
              <a:rPr lang="en-US" altLang="ja-JP" sz="2400" dirty="0"/>
              <a:t>52</a:t>
            </a:r>
            <a:r>
              <a:rPr lang="ja-JP" altLang="en-US" sz="2400" dirty="0"/>
              <a:t>か国の移民統合政策を調査し、数値化しています。総合的な評価で日本は何位でしょうか。</a:t>
            </a:r>
            <a:endParaRPr lang="en-US" altLang="ja-JP" sz="2400" dirty="0"/>
          </a:p>
          <a:p>
            <a:r>
              <a:rPr lang="ja-JP" altLang="en-US" sz="2400" dirty="0"/>
              <a:t>　１．</a:t>
            </a:r>
            <a:r>
              <a:rPr lang="en-US" altLang="ja-JP" sz="2400" dirty="0"/>
              <a:t>15</a:t>
            </a:r>
            <a:r>
              <a:rPr lang="ja-JP" altLang="en-US" sz="2400" dirty="0"/>
              <a:t>位　　２．</a:t>
            </a:r>
            <a:r>
              <a:rPr lang="en-US" altLang="ja-JP" sz="2400" dirty="0"/>
              <a:t>25</a:t>
            </a:r>
            <a:r>
              <a:rPr lang="ja-JP" altLang="en-US" sz="2400" dirty="0"/>
              <a:t>位　　</a:t>
            </a:r>
            <a:r>
              <a:rPr lang="en-US" altLang="ja-JP" sz="2400" dirty="0"/>
              <a:t>3</a:t>
            </a:r>
            <a:r>
              <a:rPr lang="ja-JP" altLang="en-US" sz="2400" dirty="0"/>
              <a:t>．</a:t>
            </a:r>
            <a:r>
              <a:rPr lang="en-US" altLang="ja-JP" sz="2400" dirty="0"/>
              <a:t>35</a:t>
            </a:r>
            <a:r>
              <a:rPr lang="ja-JP" altLang="en-US" sz="2400" dirty="0"/>
              <a:t>位　　</a:t>
            </a:r>
            <a:r>
              <a:rPr lang="en-US" altLang="ja-JP" sz="2400" dirty="0"/>
              <a:t>4</a:t>
            </a:r>
            <a:r>
              <a:rPr lang="ja-JP" altLang="en-US" sz="2400" dirty="0"/>
              <a:t>．</a:t>
            </a:r>
            <a:r>
              <a:rPr lang="en-US" altLang="ja-JP" sz="2400" dirty="0"/>
              <a:t>45</a:t>
            </a:r>
            <a:r>
              <a:rPr lang="ja-JP" altLang="en-US" sz="2400" dirty="0"/>
              <a:t>位</a:t>
            </a:r>
            <a:endParaRPr lang="en-US" altLang="ja-JP" sz="2400" dirty="0"/>
          </a:p>
          <a:p>
            <a:endParaRPr lang="en-US" altLang="ja-JP" sz="2400" dirty="0"/>
          </a:p>
          <a:p>
            <a:r>
              <a:rPr lang="ja-JP" altLang="en-US" sz="2400" dirty="0"/>
              <a:t>３）</a:t>
            </a:r>
            <a:r>
              <a:rPr lang="en-US" altLang="ja-JP" sz="2400" dirty="0"/>
              <a:t>8</a:t>
            </a:r>
            <a:r>
              <a:rPr lang="ja-JP" altLang="en-US" sz="2400" dirty="0"/>
              <a:t>つの政策分野（</a:t>
            </a:r>
            <a:r>
              <a:rPr lang="ja-JP" altLang="en-US" sz="2400" dirty="0">
                <a:solidFill>
                  <a:srgbClr val="0070C0"/>
                </a:solidFill>
              </a:rPr>
              <a:t>労働市場、家族呼び寄せ、教育、政治参加、永住、国籍取得、反差別、保健</a:t>
            </a:r>
            <a:r>
              <a:rPr lang="ja-JP" altLang="en-US" sz="2400" dirty="0"/>
              <a:t>）で比較を行っていますが、日本が低い評価だった３つの分野は何でしょうか。</a:t>
            </a:r>
            <a:endParaRPr lang="en-US" altLang="ja-JP" sz="2400" dirty="0"/>
          </a:p>
        </p:txBody>
      </p:sp>
    </p:spTree>
    <p:extLst>
      <p:ext uri="{BB962C8B-B14F-4D97-AF65-F5344CB8AC3E}">
        <p14:creationId xmlns:p14="http://schemas.microsoft.com/office/powerpoint/2010/main" val="3708946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ECC88F0A-12CD-40AA-B272-87B5F88AA652}"/>
              </a:ext>
            </a:extLst>
          </p:cNvPr>
          <p:cNvSpPr txBox="1"/>
          <p:nvPr/>
        </p:nvSpPr>
        <p:spPr>
          <a:xfrm>
            <a:off x="339478" y="421610"/>
            <a:ext cx="11230146" cy="6186309"/>
          </a:xfrm>
          <a:prstGeom prst="rect">
            <a:avLst/>
          </a:prstGeom>
          <a:noFill/>
        </p:spPr>
        <p:txBody>
          <a:bodyPr wrap="square" rtlCol="0">
            <a:spAutoFit/>
          </a:bodyPr>
          <a:lstStyle/>
          <a:p>
            <a:r>
              <a:rPr kumimoji="1" lang="ja-JP" altLang="en-US" sz="2400" dirty="0" smtClean="0"/>
              <a:t>日本はサンフランシスコ平和条約が発効し主権を回復した</a:t>
            </a:r>
            <a:r>
              <a:rPr kumimoji="1" lang="en-US" altLang="ja-JP" sz="2400" dirty="0" smtClean="0"/>
              <a:t>1952</a:t>
            </a:r>
            <a:r>
              <a:rPr kumimoji="1" lang="ja-JP" altLang="en-US" sz="2400" dirty="0" smtClean="0"/>
              <a:t>年に国連加盟を申請しましたが、ソ連（当時）の拒否権によって否決され、</a:t>
            </a:r>
            <a:r>
              <a:rPr kumimoji="1" lang="en-US" altLang="ja-JP" sz="2400" dirty="0" smtClean="0"/>
              <a:t>1956</a:t>
            </a:r>
            <a:r>
              <a:rPr kumimoji="1" lang="ja-JP" altLang="en-US" sz="2400" dirty="0" smtClean="0"/>
              <a:t>年</a:t>
            </a:r>
            <a:r>
              <a:rPr kumimoji="1" lang="en-US" altLang="ja-JP" sz="2400" dirty="0" smtClean="0"/>
              <a:t>10</a:t>
            </a:r>
            <a:r>
              <a:rPr kumimoji="1" lang="ja-JP" altLang="en-US" sz="2400" dirty="0" smtClean="0"/>
              <a:t>月ソ連との国交回復後、同年</a:t>
            </a:r>
            <a:r>
              <a:rPr kumimoji="1" lang="en-US" altLang="ja-JP" sz="2400" dirty="0" smtClean="0"/>
              <a:t>12</a:t>
            </a:r>
            <a:r>
              <a:rPr kumimoji="1" lang="ja-JP" altLang="en-US" sz="2400" dirty="0" smtClean="0"/>
              <a:t>月</a:t>
            </a:r>
            <a:r>
              <a:rPr kumimoji="1" lang="en-US" altLang="ja-JP" sz="2400" dirty="0" smtClean="0"/>
              <a:t>18</a:t>
            </a:r>
            <a:r>
              <a:rPr kumimoji="1" lang="ja-JP" altLang="en-US" sz="2400" dirty="0" smtClean="0"/>
              <a:t>日に加盟国として認められました。日本は、</a:t>
            </a:r>
            <a:r>
              <a:rPr kumimoji="1" lang="en-US" altLang="ja-JP" sz="2400" dirty="0" smtClean="0"/>
              <a:t>1933</a:t>
            </a:r>
            <a:r>
              <a:rPr kumimoji="1" lang="ja-JP" altLang="en-US" sz="2400" dirty="0" smtClean="0"/>
              <a:t>年の国際連盟脱退から国際社会から孤立化の道を歩みました。</a:t>
            </a:r>
            <a:r>
              <a:rPr kumimoji="1" lang="en-US" altLang="ja-JP" sz="2400" dirty="0" smtClean="0"/>
              <a:t>23</a:t>
            </a:r>
            <a:r>
              <a:rPr kumimoji="1" lang="ja-JP" altLang="en-US" sz="2400" dirty="0" smtClean="0"/>
              <a:t>年後に国際社会に復帰しました。</a:t>
            </a:r>
            <a:endParaRPr kumimoji="1" lang="en-US" altLang="ja-JP" sz="2400" dirty="0" smtClean="0"/>
          </a:p>
          <a:p>
            <a:r>
              <a:rPr lang="en-US" altLang="ja-JP" sz="2400" dirty="0"/>
              <a:t>2021</a:t>
            </a:r>
            <a:r>
              <a:rPr lang="ja-JP" altLang="en-US" sz="2400" dirty="0" smtClean="0"/>
              <a:t>年現在</a:t>
            </a:r>
            <a:r>
              <a:rPr lang="en-US" altLang="ja-JP" sz="2400" dirty="0" smtClean="0"/>
              <a:t>193</a:t>
            </a:r>
            <a:r>
              <a:rPr lang="ja-JP" altLang="en-US" sz="2400" dirty="0" smtClean="0"/>
              <a:t>か国が加盟しています。</a:t>
            </a:r>
            <a:endParaRPr lang="en-US" altLang="ja-JP" sz="2400" dirty="0" smtClean="0"/>
          </a:p>
          <a:p>
            <a:r>
              <a:rPr kumimoji="1" lang="ja-JP" altLang="en-US" sz="2400" dirty="0"/>
              <a:t>　</a:t>
            </a:r>
            <a:endParaRPr kumimoji="1" lang="en-US" altLang="ja-JP" sz="2400" dirty="0" smtClean="0"/>
          </a:p>
          <a:p>
            <a:r>
              <a:rPr kumimoji="1" lang="ja-JP" altLang="en-US" sz="2000" dirty="0" smtClean="0"/>
              <a:t>　</a:t>
            </a:r>
            <a:r>
              <a:rPr kumimoji="1" lang="ja-JP" altLang="en-US" sz="2000" dirty="0" smtClean="0">
                <a:solidFill>
                  <a:srgbClr val="00B0F0"/>
                </a:solidFill>
              </a:rPr>
              <a:t>世界人権宣言</a:t>
            </a:r>
            <a:r>
              <a:rPr kumimoji="1" lang="ja-JP" altLang="en-US" sz="2400" dirty="0" smtClean="0">
                <a:solidFill>
                  <a:srgbClr val="00B0F0"/>
                </a:solidFill>
              </a:rPr>
              <a:t>　</a:t>
            </a:r>
            <a:r>
              <a:rPr kumimoji="1" lang="ja-JP" altLang="en-US" sz="2000" dirty="0" smtClean="0">
                <a:solidFill>
                  <a:srgbClr val="00B0F0"/>
                </a:solidFill>
              </a:rPr>
              <a:t>第</a:t>
            </a:r>
            <a:r>
              <a:rPr kumimoji="1" lang="en-US" altLang="ja-JP" sz="2000" dirty="0" smtClean="0">
                <a:solidFill>
                  <a:srgbClr val="00B0F0"/>
                </a:solidFill>
              </a:rPr>
              <a:t>1</a:t>
            </a:r>
            <a:r>
              <a:rPr kumimoji="1" lang="ja-JP" altLang="en-US" sz="2000" dirty="0">
                <a:solidFill>
                  <a:srgbClr val="00B0F0"/>
                </a:solidFill>
              </a:rPr>
              <a:t>条</a:t>
            </a:r>
            <a:r>
              <a:rPr kumimoji="1" lang="en-US" altLang="ja-JP" sz="2000" dirty="0">
                <a:solidFill>
                  <a:srgbClr val="00B0F0"/>
                </a:solidFill>
              </a:rPr>
              <a:t>(Article 1</a:t>
            </a:r>
            <a:r>
              <a:rPr kumimoji="1" lang="en-US" altLang="ja-JP" sz="2000" dirty="0" smtClean="0">
                <a:solidFill>
                  <a:srgbClr val="00B0F0"/>
                </a:solidFill>
              </a:rPr>
              <a:t>)</a:t>
            </a:r>
            <a:r>
              <a:rPr kumimoji="1" lang="ja-JP" altLang="en-US" sz="2400" dirty="0" smtClean="0">
                <a:solidFill>
                  <a:srgbClr val="00B0F0"/>
                </a:solidFill>
              </a:rPr>
              <a:t>　　</a:t>
            </a:r>
            <a:endParaRPr lang="en-US" altLang="ja-JP" sz="2400" dirty="0">
              <a:solidFill>
                <a:srgbClr val="00B0F0"/>
              </a:solidFill>
            </a:endParaRPr>
          </a:p>
          <a:p>
            <a:r>
              <a:rPr kumimoji="1" lang="en-US" altLang="ja-JP" sz="2400" dirty="0">
                <a:solidFill>
                  <a:srgbClr val="00B0F0"/>
                </a:solidFill>
              </a:rPr>
              <a:t> All  human beings are born free and Equal in dignity and rights.  They are endowed with reason and conscience and should act towards one another in a spirit of brotherhood.</a:t>
            </a:r>
          </a:p>
          <a:p>
            <a:r>
              <a:rPr lang="ja-JP" altLang="en-US" sz="2400" dirty="0"/>
              <a:t>　　</a:t>
            </a:r>
            <a:r>
              <a:rPr kumimoji="1" lang="ja-JP" altLang="en-US" sz="2000" dirty="0"/>
              <a:t>　　　　　　委員国は、オーストラリア、チリ、中国、フランス、オランダ、ソ連（当時）、英国、米国、</a:t>
            </a:r>
            <a:endParaRPr kumimoji="1" lang="en-US" altLang="ja-JP" sz="2000" dirty="0"/>
          </a:p>
          <a:p>
            <a:r>
              <a:rPr kumimoji="1" lang="ja-JP" altLang="en-US" sz="2400" dirty="0"/>
              <a:t>　　　　　　　　　　　　　　</a:t>
            </a:r>
            <a:r>
              <a:rPr kumimoji="1" lang="en-US" altLang="ja-JP" sz="2000" dirty="0"/>
              <a:t>1948</a:t>
            </a:r>
            <a:r>
              <a:rPr kumimoji="1" lang="ja-JP" altLang="en-US" sz="2000" dirty="0"/>
              <a:t>年</a:t>
            </a:r>
            <a:r>
              <a:rPr kumimoji="1" lang="en-US" altLang="ja-JP" sz="2000" dirty="0"/>
              <a:t>12</a:t>
            </a:r>
            <a:r>
              <a:rPr kumimoji="1" lang="ja-JP" altLang="en-US" sz="2000" dirty="0"/>
              <a:t>月</a:t>
            </a:r>
            <a:r>
              <a:rPr kumimoji="1" lang="en-US" altLang="ja-JP" sz="2000" dirty="0"/>
              <a:t>10</a:t>
            </a:r>
            <a:r>
              <a:rPr kumimoji="1" lang="ja-JP" altLang="en-US" sz="2000" dirty="0"/>
              <a:t>日</a:t>
            </a:r>
            <a:r>
              <a:rPr kumimoji="1" lang="en-US" altLang="ja-JP" sz="2000" dirty="0"/>
              <a:t>12</a:t>
            </a:r>
            <a:r>
              <a:rPr kumimoji="1" lang="ja-JP" altLang="en-US" sz="2000" dirty="0"/>
              <a:t>月</a:t>
            </a:r>
            <a:r>
              <a:rPr kumimoji="1" lang="en-US" altLang="ja-JP" sz="2000" dirty="0"/>
              <a:t>13</a:t>
            </a:r>
            <a:r>
              <a:rPr kumimoji="1" lang="ja-JP" altLang="en-US" sz="2000" dirty="0"/>
              <a:t>日第</a:t>
            </a:r>
            <a:r>
              <a:rPr kumimoji="1" lang="en-US" altLang="ja-JP" sz="2000" dirty="0"/>
              <a:t>3</a:t>
            </a:r>
            <a:r>
              <a:rPr kumimoji="1" lang="ja-JP" altLang="en-US" sz="2000" dirty="0"/>
              <a:t>回国連総会（当時の加盟国は</a:t>
            </a:r>
            <a:r>
              <a:rPr kumimoji="1" lang="en-US" altLang="ja-JP" sz="2000" dirty="0"/>
              <a:t>58</a:t>
            </a:r>
            <a:r>
              <a:rPr kumimoji="1" lang="ja-JP" altLang="en-US" sz="2000" dirty="0"/>
              <a:t>）</a:t>
            </a:r>
            <a:r>
              <a:rPr kumimoji="1" lang="en-US" altLang="ja-JP" sz="2000" dirty="0"/>
              <a:t> </a:t>
            </a:r>
          </a:p>
          <a:p>
            <a:endParaRPr kumimoji="1" lang="en-US" altLang="ja-JP" sz="2400" dirty="0"/>
          </a:p>
          <a:p>
            <a:r>
              <a:rPr kumimoji="1" lang="ja-JP" altLang="en-US" sz="2400" dirty="0" smtClean="0"/>
              <a:t>　</a:t>
            </a:r>
            <a:r>
              <a:rPr kumimoji="1" lang="ja-JP" altLang="en-US" sz="2000" dirty="0" smtClean="0">
                <a:solidFill>
                  <a:srgbClr val="00B0F0"/>
                </a:solidFill>
              </a:rPr>
              <a:t>すべて</a:t>
            </a:r>
            <a:r>
              <a:rPr kumimoji="1" lang="ja-JP" altLang="en-US" sz="2000" dirty="0">
                <a:solidFill>
                  <a:srgbClr val="00B0F0"/>
                </a:solidFill>
              </a:rPr>
              <a:t>の人間は、生まれながらにして自由であり、かつ、尊厳と権利にについて平等である。人間は、理性と良心とを授けられており、互いに同胞の精神をもって行動しなければならない。</a:t>
            </a:r>
            <a:endParaRPr kumimoji="1" lang="en-US" altLang="ja-JP" sz="2000" dirty="0">
              <a:solidFill>
                <a:srgbClr val="00B0F0"/>
              </a:solidFill>
            </a:endParaRPr>
          </a:p>
          <a:p>
            <a:r>
              <a:rPr lang="ja-JP" altLang="en-US" sz="2000" dirty="0"/>
              <a:t>　　　　　　　　</a:t>
            </a:r>
            <a:endParaRPr lang="en-US" altLang="ja-JP" sz="2000" dirty="0" smtClean="0"/>
          </a:p>
          <a:p>
            <a:r>
              <a:rPr lang="ja-JP" altLang="en-US" sz="2000" dirty="0"/>
              <a:t>　</a:t>
            </a:r>
            <a:r>
              <a:rPr lang="ja-JP" altLang="en-US" sz="2000" dirty="0" smtClean="0"/>
              <a:t>　　　　　　　　　　　　　　</a:t>
            </a:r>
            <a:r>
              <a:rPr lang="ja-JP" altLang="en-US" sz="2000" dirty="0" smtClean="0"/>
              <a:t>出所</a:t>
            </a:r>
            <a:r>
              <a:rPr lang="ja-JP" altLang="en-US" sz="2000" dirty="0"/>
              <a:t>：外務省ウェブサイト「世界人権宣言」（仮訳文）による</a:t>
            </a:r>
            <a:endParaRPr lang="en-US" altLang="ja-JP" sz="2000" dirty="0"/>
          </a:p>
          <a:p>
            <a:endParaRPr kumimoji="1" lang="ja-JP" altLang="en-US" sz="2400" dirty="0"/>
          </a:p>
        </p:txBody>
      </p:sp>
    </p:spTree>
    <p:extLst>
      <p:ext uri="{BB962C8B-B14F-4D97-AF65-F5344CB8AC3E}">
        <p14:creationId xmlns:p14="http://schemas.microsoft.com/office/powerpoint/2010/main" val="3911177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376C85E6-5D46-4CA9-BC66-93CF33251714}"/>
              </a:ext>
            </a:extLst>
          </p:cNvPr>
          <p:cNvSpPr txBox="1"/>
          <p:nvPr/>
        </p:nvSpPr>
        <p:spPr>
          <a:xfrm>
            <a:off x="206039" y="79157"/>
            <a:ext cx="11657232" cy="7448193"/>
          </a:xfrm>
          <a:prstGeom prst="rect">
            <a:avLst/>
          </a:prstGeom>
          <a:noFill/>
        </p:spPr>
        <p:txBody>
          <a:bodyPr wrap="square" rtlCol="0">
            <a:spAutoFit/>
          </a:bodyPr>
          <a:lstStyle/>
          <a:p>
            <a:r>
              <a:rPr kumimoji="1" lang="en-US" altLang="ja-JP" sz="2000" dirty="0">
                <a:solidFill>
                  <a:srgbClr val="00B0F0"/>
                </a:solidFill>
              </a:rPr>
              <a:t>MIPEX2020</a:t>
            </a:r>
            <a:r>
              <a:rPr kumimoji="1" lang="ja-JP" altLang="en-US" sz="2000" dirty="0"/>
              <a:t>（</a:t>
            </a:r>
            <a:r>
              <a:rPr kumimoji="1" lang="en-US" altLang="ja-JP" sz="2000" dirty="0"/>
              <a:t>MIGRANT</a:t>
            </a:r>
            <a:r>
              <a:rPr kumimoji="1" lang="ja-JP" altLang="en-US" sz="2000" dirty="0"/>
              <a:t>　</a:t>
            </a:r>
            <a:r>
              <a:rPr kumimoji="1" lang="en-US" altLang="ja-JP" sz="2000" dirty="0"/>
              <a:t>INTEGRATION</a:t>
            </a:r>
            <a:r>
              <a:rPr kumimoji="1" lang="ja-JP" altLang="en-US" sz="2000" dirty="0"/>
              <a:t>　</a:t>
            </a:r>
            <a:r>
              <a:rPr kumimoji="1" lang="en-US" altLang="ja-JP" sz="2000" dirty="0"/>
              <a:t>POLICY</a:t>
            </a:r>
            <a:r>
              <a:rPr kumimoji="1" lang="ja-JP" altLang="en-US" sz="2000" dirty="0"/>
              <a:t>　</a:t>
            </a:r>
            <a:r>
              <a:rPr kumimoji="1" lang="en-US" altLang="ja-JP" sz="2000" dirty="0"/>
              <a:t>INDEX)52</a:t>
            </a:r>
            <a:r>
              <a:rPr kumimoji="1" lang="ja-JP" altLang="en-US" sz="2000" dirty="0"/>
              <a:t>か国</a:t>
            </a:r>
            <a:endParaRPr kumimoji="1" lang="en-US" altLang="ja-JP" sz="2000" dirty="0"/>
          </a:p>
          <a:p>
            <a:r>
              <a:rPr lang="ja-JP" altLang="en-US" sz="2000" dirty="0"/>
              <a:t>　①</a:t>
            </a:r>
            <a:r>
              <a:rPr lang="en-US" altLang="ja-JP" sz="2000" dirty="0"/>
              <a:t>2004</a:t>
            </a:r>
            <a:r>
              <a:rPr lang="ja-JP" altLang="en-US" sz="2000" dirty="0"/>
              <a:t>年は</a:t>
            </a:r>
            <a:r>
              <a:rPr lang="en-US" altLang="ja-JP" sz="2000" dirty="0"/>
              <a:t>EU15</a:t>
            </a:r>
            <a:r>
              <a:rPr lang="ja-JP" altLang="en-US" sz="2000" dirty="0"/>
              <a:t>か国、②</a:t>
            </a:r>
            <a:r>
              <a:rPr lang="en-US" altLang="ja-JP" sz="2000" dirty="0"/>
              <a:t>2007</a:t>
            </a:r>
            <a:r>
              <a:rPr lang="ja-JP" altLang="en-US" sz="2000" dirty="0"/>
              <a:t>年はＥＵ</a:t>
            </a:r>
            <a:r>
              <a:rPr lang="en-US" altLang="ja-JP" sz="2000" dirty="0"/>
              <a:t>25</a:t>
            </a:r>
            <a:r>
              <a:rPr lang="ja-JP" altLang="en-US" sz="2000" dirty="0"/>
              <a:t>か国＋ノルウエー、スイス、カナダ、③</a:t>
            </a:r>
            <a:r>
              <a:rPr lang="en-US" altLang="ja-JP" sz="2000" dirty="0"/>
              <a:t>2011</a:t>
            </a:r>
            <a:r>
              <a:rPr lang="ja-JP" altLang="en-US" sz="2000" dirty="0"/>
              <a:t>年は</a:t>
            </a:r>
            <a:r>
              <a:rPr lang="en-US" altLang="ja-JP" sz="2000" dirty="0"/>
              <a:t>36</a:t>
            </a:r>
            <a:r>
              <a:rPr lang="ja-JP" altLang="en-US" sz="2000" dirty="0"/>
              <a:t>か国（アメリカ、オーストラリア、日本、韓国が加わる）④</a:t>
            </a:r>
            <a:r>
              <a:rPr lang="en-US" altLang="ja-JP" sz="2000" dirty="0"/>
              <a:t>2015</a:t>
            </a:r>
            <a:r>
              <a:rPr lang="ja-JP" altLang="en-US" sz="2000" dirty="0"/>
              <a:t>年（</a:t>
            </a:r>
            <a:r>
              <a:rPr lang="en-US" altLang="ja-JP" sz="2000" dirty="0"/>
              <a:t>38</a:t>
            </a:r>
            <a:r>
              <a:rPr lang="ja-JP" altLang="en-US" sz="2000" dirty="0"/>
              <a:t>か国）</a:t>
            </a:r>
            <a:r>
              <a:rPr lang="en-US" altLang="ja-JP" sz="2000" dirty="0"/>
              <a:t/>
            </a:r>
            <a:br>
              <a:rPr lang="en-US" altLang="ja-JP" sz="2000" dirty="0"/>
            </a:br>
            <a:endParaRPr lang="en-US" altLang="ja-JP" sz="2000" dirty="0"/>
          </a:p>
          <a:p>
            <a:r>
              <a:rPr kumimoji="1" lang="ja-JP" altLang="en-US" sz="2000" dirty="0"/>
              <a:t>　各国の統合政策を基本的権利</a:t>
            </a:r>
            <a:r>
              <a:rPr kumimoji="1" lang="en-US" altLang="ja-JP" sz="2000" dirty="0"/>
              <a:t>(basic rights)</a:t>
            </a:r>
            <a:r>
              <a:rPr kumimoji="1" lang="ja-JP" altLang="en-US" sz="2000" dirty="0"/>
              <a:t>、平等な機会</a:t>
            </a:r>
            <a:r>
              <a:rPr kumimoji="1" lang="en-US" altLang="ja-JP" sz="2000" dirty="0"/>
              <a:t>(equal opportunities)</a:t>
            </a:r>
            <a:r>
              <a:rPr kumimoji="1" lang="ja-JP" altLang="en-US" sz="2000" dirty="0"/>
              <a:t>、安定した未来</a:t>
            </a:r>
            <a:r>
              <a:rPr kumimoji="1" lang="en-US" altLang="ja-JP" sz="2000" dirty="0"/>
              <a:t>(secure future)</a:t>
            </a:r>
            <a:r>
              <a:rPr kumimoji="1" lang="ja-JP" altLang="en-US" sz="2000" dirty="0"/>
              <a:t>の三つの次元に整理し、そこから、各国の政策を次の４つのグループに分類</a:t>
            </a:r>
            <a:endParaRPr kumimoji="1" lang="en-US" altLang="ja-JP" sz="2000" dirty="0"/>
          </a:p>
          <a:p>
            <a:r>
              <a:rPr lang="en-US" altLang="ja-JP" sz="2000" dirty="0"/>
              <a:t>1</a:t>
            </a:r>
            <a:r>
              <a:rPr lang="ja-JP" altLang="en-US" sz="2000" dirty="0"/>
              <a:t>．</a:t>
            </a:r>
            <a:r>
              <a:rPr kumimoji="1" lang="ja-JP" altLang="en-US" sz="2000" dirty="0"/>
              <a:t>包括的な統合</a:t>
            </a:r>
            <a:r>
              <a:rPr kumimoji="1" lang="en-US" altLang="ja-JP" sz="2000" dirty="0"/>
              <a:t>(comprehensive integration)</a:t>
            </a:r>
          </a:p>
          <a:p>
            <a:r>
              <a:rPr lang="en-US" altLang="ja-JP" sz="2000" dirty="0"/>
              <a:t>2</a:t>
            </a:r>
            <a:r>
              <a:rPr lang="ja-JP" altLang="en-US" sz="2000" dirty="0"/>
              <a:t>．</a:t>
            </a:r>
            <a:r>
              <a:rPr kumimoji="1" lang="ja-JP" altLang="en-US" sz="2000" dirty="0"/>
              <a:t>書類上の平等</a:t>
            </a:r>
            <a:r>
              <a:rPr kumimoji="1" lang="en-US" altLang="ja-JP" sz="2000" dirty="0"/>
              <a:t>(equality on paper)</a:t>
            </a:r>
          </a:p>
          <a:p>
            <a:r>
              <a:rPr lang="en-US" altLang="ja-JP" sz="2000" dirty="0"/>
              <a:t>3</a:t>
            </a:r>
            <a:r>
              <a:rPr lang="ja-JP" altLang="en-US" sz="2000" dirty="0"/>
              <a:t>．</a:t>
            </a:r>
            <a:r>
              <a:rPr kumimoji="1" lang="ja-JP" altLang="en-US" sz="2000" dirty="0"/>
              <a:t>一時的な統合</a:t>
            </a:r>
            <a:r>
              <a:rPr kumimoji="1" lang="en-US" altLang="ja-JP" sz="2000" dirty="0"/>
              <a:t>(temporary integration)</a:t>
            </a:r>
          </a:p>
          <a:p>
            <a:r>
              <a:rPr lang="en-US" altLang="ja-JP" sz="2000" dirty="0"/>
              <a:t>4</a:t>
            </a:r>
            <a:r>
              <a:rPr lang="ja-JP" altLang="en-US" sz="2000" dirty="0"/>
              <a:t>．</a:t>
            </a:r>
            <a:r>
              <a:rPr kumimoji="1" lang="ja-JP" altLang="en-US" sz="2000" dirty="0"/>
              <a:t>統合なき受け入れ</a:t>
            </a:r>
            <a:r>
              <a:rPr kumimoji="1" lang="en-US" altLang="ja-JP" sz="2000" dirty="0"/>
              <a:t>(immigration without integration)</a:t>
            </a:r>
          </a:p>
          <a:p>
            <a:endParaRPr kumimoji="1" lang="en-US" altLang="ja-JP" sz="2000" dirty="0"/>
          </a:p>
          <a:p>
            <a:r>
              <a:rPr lang="ja-JP" altLang="en-US" sz="2000" dirty="0"/>
              <a:t>日本の政策は「統合なき受け入れ」に位置付けられました。</a:t>
            </a:r>
            <a:endParaRPr lang="en-US" altLang="ja-JP" sz="2000" dirty="0"/>
          </a:p>
          <a:p>
            <a:endParaRPr lang="en-US" altLang="ja-JP" sz="2000" dirty="0"/>
          </a:p>
          <a:p>
            <a:r>
              <a:rPr lang="ja-JP" altLang="en-US" sz="2000" dirty="0"/>
              <a:t>総合的な評価では、スウエーデンが</a:t>
            </a:r>
            <a:r>
              <a:rPr lang="en-US" altLang="ja-JP" sz="2000" dirty="0"/>
              <a:t>1</a:t>
            </a:r>
            <a:r>
              <a:rPr lang="ja-JP" altLang="en-US" sz="2000" dirty="0"/>
              <a:t>位（</a:t>
            </a:r>
            <a:r>
              <a:rPr lang="en-US" altLang="ja-JP" sz="2000" dirty="0"/>
              <a:t>86</a:t>
            </a:r>
            <a:r>
              <a:rPr lang="ja-JP" altLang="en-US" sz="2000" dirty="0"/>
              <a:t>点）、フィンランドが</a:t>
            </a:r>
            <a:r>
              <a:rPr lang="en-US" altLang="ja-JP" sz="2000" dirty="0"/>
              <a:t>2</a:t>
            </a:r>
            <a:r>
              <a:rPr lang="ja-JP" altLang="en-US" sz="2000" dirty="0"/>
              <a:t>位（</a:t>
            </a:r>
            <a:r>
              <a:rPr lang="en-US" altLang="ja-JP" sz="2000" dirty="0"/>
              <a:t>85</a:t>
            </a:r>
            <a:r>
              <a:rPr lang="ja-JP" altLang="en-US" sz="2000" dirty="0"/>
              <a:t>点）、ポルトガルが</a:t>
            </a:r>
            <a:r>
              <a:rPr lang="en-US" altLang="ja-JP" sz="2000" dirty="0"/>
              <a:t>3</a:t>
            </a:r>
            <a:r>
              <a:rPr lang="ja-JP" altLang="en-US" sz="2000" dirty="0"/>
              <a:t>位（</a:t>
            </a:r>
            <a:r>
              <a:rPr lang="en-US" altLang="ja-JP" sz="2000" dirty="0"/>
              <a:t>81</a:t>
            </a:r>
            <a:r>
              <a:rPr lang="ja-JP" altLang="en-US" sz="2000" dirty="0"/>
              <a:t>点）</a:t>
            </a:r>
            <a:endParaRPr lang="en-US" altLang="ja-JP" sz="2000" dirty="0"/>
          </a:p>
          <a:p>
            <a:r>
              <a:rPr lang="ja-JP" altLang="en-US" sz="2000" dirty="0"/>
              <a:t>④カナダ⑤ニュージーランド⑥アメリカ⑦ノルウエー⑧ベルギー⑨オーストラリア⑩ルクセンブルク</a:t>
            </a:r>
            <a:endParaRPr lang="en-US" altLang="ja-JP" sz="2000" dirty="0"/>
          </a:p>
          <a:p>
            <a:endParaRPr lang="en-US" altLang="ja-JP" sz="2000" dirty="0"/>
          </a:p>
          <a:p>
            <a:r>
              <a:rPr lang="ja-JP" altLang="en-US" sz="2000" dirty="0"/>
              <a:t>アジアでは韓国が</a:t>
            </a:r>
            <a:r>
              <a:rPr lang="en-US" altLang="ja-JP" sz="2000" dirty="0"/>
              <a:t>19</a:t>
            </a:r>
            <a:r>
              <a:rPr lang="ja-JP" altLang="en-US" sz="2000" dirty="0"/>
              <a:t>位（</a:t>
            </a:r>
            <a:r>
              <a:rPr lang="en-US" altLang="ja-JP" sz="2000" dirty="0"/>
              <a:t>56</a:t>
            </a:r>
            <a:r>
              <a:rPr lang="ja-JP" altLang="en-US" sz="2000" dirty="0"/>
              <a:t>点）で最も高く、日本は</a:t>
            </a:r>
            <a:r>
              <a:rPr lang="en-US" altLang="ja-JP" sz="2000" dirty="0"/>
              <a:t>35</a:t>
            </a:r>
            <a:r>
              <a:rPr lang="ja-JP" altLang="en-US" sz="2000" dirty="0"/>
              <a:t>位（</a:t>
            </a:r>
            <a:r>
              <a:rPr lang="en-US" altLang="ja-JP" sz="2000" dirty="0"/>
              <a:t>47</a:t>
            </a:r>
            <a:r>
              <a:rPr lang="ja-JP" altLang="en-US" sz="2000" dirty="0"/>
              <a:t>点）</a:t>
            </a:r>
            <a:endParaRPr kumimoji="1" lang="en-US" altLang="ja-JP" sz="2000" dirty="0"/>
          </a:p>
          <a:p>
            <a:endParaRPr lang="en-US" altLang="ja-JP" sz="2000" dirty="0"/>
          </a:p>
          <a:p>
            <a:r>
              <a:rPr lang="ja-JP" altLang="en-US" sz="2000" dirty="0"/>
              <a:t>日本の評価は</a:t>
            </a:r>
            <a:endParaRPr lang="en-US" altLang="ja-JP" sz="2000" dirty="0"/>
          </a:p>
          <a:p>
            <a:r>
              <a:rPr kumimoji="1" lang="ja-JP" altLang="en-US" sz="2000" dirty="0"/>
              <a:t>労働市場</a:t>
            </a:r>
            <a:r>
              <a:rPr kumimoji="1" lang="en-US" altLang="ja-JP" sz="2000" dirty="0"/>
              <a:t>59</a:t>
            </a:r>
            <a:r>
              <a:rPr kumimoji="1" lang="ja-JP" altLang="en-US" sz="2000" dirty="0"/>
              <a:t>点、家族呼び寄せ</a:t>
            </a:r>
            <a:r>
              <a:rPr kumimoji="1" lang="en-US" altLang="ja-JP" sz="2000" dirty="0"/>
              <a:t>62</a:t>
            </a:r>
            <a:r>
              <a:rPr kumimoji="1" lang="ja-JP" altLang="en-US" sz="2000" dirty="0"/>
              <a:t>点、教育</a:t>
            </a:r>
            <a:r>
              <a:rPr kumimoji="1" lang="en-US" altLang="ja-JP" sz="2000" dirty="0"/>
              <a:t>33</a:t>
            </a:r>
            <a:r>
              <a:rPr kumimoji="1" lang="ja-JP" altLang="en-US" sz="2000" dirty="0"/>
              <a:t>点、政治参加</a:t>
            </a:r>
            <a:r>
              <a:rPr kumimoji="1" lang="en-US" altLang="ja-JP" sz="2000" dirty="0"/>
              <a:t>30</a:t>
            </a:r>
            <a:r>
              <a:rPr kumimoji="1" lang="ja-JP" altLang="en-US" sz="2000" dirty="0"/>
              <a:t>点、永住</a:t>
            </a:r>
            <a:r>
              <a:rPr kumimoji="1" lang="en-US" altLang="ja-JP" sz="2000" dirty="0"/>
              <a:t>63</a:t>
            </a:r>
            <a:r>
              <a:rPr kumimoji="1" lang="ja-JP" altLang="en-US" sz="2000" dirty="0"/>
              <a:t>点、国籍取得</a:t>
            </a:r>
            <a:r>
              <a:rPr kumimoji="1" lang="en-US" altLang="ja-JP" sz="2000" dirty="0"/>
              <a:t>47</a:t>
            </a:r>
            <a:r>
              <a:rPr kumimoji="1" lang="ja-JP" altLang="en-US" sz="2000" dirty="0"/>
              <a:t>点、反差別</a:t>
            </a:r>
            <a:r>
              <a:rPr kumimoji="1" lang="en-US" altLang="ja-JP" sz="2000" dirty="0"/>
              <a:t>16</a:t>
            </a:r>
            <a:r>
              <a:rPr kumimoji="1" lang="ja-JP" altLang="en-US" sz="2000" dirty="0"/>
              <a:t>点、保健</a:t>
            </a:r>
            <a:r>
              <a:rPr kumimoji="1" lang="en-US" altLang="ja-JP" sz="2000" dirty="0"/>
              <a:t>65</a:t>
            </a:r>
            <a:r>
              <a:rPr kumimoji="1" lang="ja-JP" altLang="en-US" sz="2000" dirty="0"/>
              <a:t>点</a:t>
            </a:r>
            <a:r>
              <a:rPr kumimoji="1" lang="en-US" altLang="ja-JP" sz="2000" dirty="0"/>
              <a:t> </a:t>
            </a:r>
          </a:p>
          <a:p>
            <a:r>
              <a:rPr lang="ja-JP" altLang="en-US" sz="2000" dirty="0"/>
              <a:t>保健や永住、家族呼び寄せが比較的高く、</a:t>
            </a:r>
            <a:r>
              <a:rPr lang="ja-JP" altLang="en-US" sz="2000" dirty="0">
                <a:solidFill>
                  <a:srgbClr val="00B050"/>
                </a:solidFill>
              </a:rPr>
              <a:t>反差別</a:t>
            </a:r>
            <a:r>
              <a:rPr lang="ja-JP" altLang="en-US" sz="2000" dirty="0"/>
              <a:t>、</a:t>
            </a:r>
            <a:r>
              <a:rPr lang="ja-JP" altLang="en-US" sz="2000" dirty="0">
                <a:solidFill>
                  <a:srgbClr val="00B050"/>
                </a:solidFill>
              </a:rPr>
              <a:t>政治参加</a:t>
            </a:r>
            <a:r>
              <a:rPr lang="ja-JP" altLang="en-US" sz="2000" dirty="0"/>
              <a:t>、</a:t>
            </a:r>
            <a:r>
              <a:rPr lang="ja-JP" altLang="en-US" sz="2000" dirty="0">
                <a:solidFill>
                  <a:srgbClr val="00B050"/>
                </a:solidFill>
              </a:rPr>
              <a:t>教育が低い評価</a:t>
            </a:r>
            <a:r>
              <a:rPr lang="ja-JP" altLang="en-US" sz="2000" dirty="0"/>
              <a:t>となっている</a:t>
            </a:r>
            <a:endParaRPr lang="en-US" altLang="ja-JP" sz="2000" dirty="0"/>
          </a:p>
          <a:p>
            <a:endParaRPr kumimoji="1" lang="en-US" altLang="ja-JP" sz="2000" dirty="0"/>
          </a:p>
          <a:p>
            <a:r>
              <a:rPr lang="en-US" altLang="ja-JP" dirty="0"/>
              <a:t>https;//www.mipex.eu/</a:t>
            </a:r>
            <a:endParaRPr kumimoji="1" lang="ja-JP" altLang="en-US" dirty="0"/>
          </a:p>
        </p:txBody>
      </p:sp>
    </p:spTree>
    <p:extLst>
      <p:ext uri="{BB962C8B-B14F-4D97-AF65-F5344CB8AC3E}">
        <p14:creationId xmlns:p14="http://schemas.microsoft.com/office/powerpoint/2010/main" val="170860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21929DD1-B86F-4CCA-BDF9-B99F1A25B9D8}"/>
              </a:ext>
            </a:extLst>
          </p:cNvPr>
          <p:cNvSpPr txBox="1"/>
          <p:nvPr/>
        </p:nvSpPr>
        <p:spPr>
          <a:xfrm>
            <a:off x="125022" y="290199"/>
            <a:ext cx="11941955" cy="5970865"/>
          </a:xfrm>
          <a:prstGeom prst="rect">
            <a:avLst/>
          </a:prstGeom>
          <a:noFill/>
        </p:spPr>
        <p:txBody>
          <a:bodyPr wrap="square" rtlCol="0">
            <a:spAutoFit/>
          </a:bodyPr>
          <a:lstStyle/>
          <a:p>
            <a:r>
              <a:rPr kumimoji="1" lang="ja-JP" altLang="en-US" sz="2400" dirty="0">
                <a:solidFill>
                  <a:srgbClr val="00B050"/>
                </a:solidFill>
              </a:rPr>
              <a:t>💛なぜ．教育が低い評価になっているか</a:t>
            </a:r>
            <a:endParaRPr kumimoji="1" lang="en-US" altLang="ja-JP" sz="2400" dirty="0">
              <a:solidFill>
                <a:srgbClr val="00B050"/>
              </a:solidFill>
            </a:endParaRPr>
          </a:p>
          <a:p>
            <a:endParaRPr lang="en-US" altLang="ja-JP" dirty="0">
              <a:solidFill>
                <a:srgbClr val="00B050"/>
              </a:solidFill>
            </a:endParaRPr>
          </a:p>
          <a:p>
            <a:r>
              <a:rPr kumimoji="1" lang="ja-JP" altLang="en-US" sz="2000" dirty="0"/>
              <a:t>１．日本に住む外国人児童・生徒で日本語指導が必要な児童生徒に十分な日本語教育が行われていない。</a:t>
            </a:r>
            <a:endParaRPr kumimoji="1" lang="en-US" altLang="ja-JP" sz="2000" dirty="0"/>
          </a:p>
          <a:p>
            <a:endParaRPr lang="en-US" altLang="ja-JP" sz="2000" dirty="0"/>
          </a:p>
          <a:p>
            <a:r>
              <a:rPr kumimoji="1" lang="ja-JP" altLang="en-US" sz="2000" dirty="0"/>
              <a:t>２．不就学の児童生徒、無支援状態の児童生徒が</a:t>
            </a:r>
            <a:r>
              <a:rPr kumimoji="1" lang="en-US" altLang="ja-JP" sz="2000" dirty="0"/>
              <a:t>2.2</a:t>
            </a:r>
            <a:r>
              <a:rPr kumimoji="1" lang="ja-JP" altLang="en-US" sz="2000" dirty="0"/>
              <a:t>万人いる（</a:t>
            </a:r>
            <a:r>
              <a:rPr kumimoji="1" lang="en-US" altLang="ja-JP" sz="2000" dirty="0"/>
              <a:t>2019</a:t>
            </a:r>
            <a:r>
              <a:rPr kumimoji="1" lang="ja-JP" altLang="en-US" sz="2000" dirty="0"/>
              <a:t>年調査）。</a:t>
            </a:r>
            <a:endParaRPr kumimoji="1" lang="en-US" altLang="ja-JP" sz="2000" dirty="0"/>
          </a:p>
          <a:p>
            <a:r>
              <a:rPr lang="ja-JP" altLang="en-US" sz="2000" dirty="0"/>
              <a:t>　　外国人児童生徒</a:t>
            </a:r>
            <a:r>
              <a:rPr lang="en-US" altLang="ja-JP" sz="2000" dirty="0"/>
              <a:t>18</a:t>
            </a:r>
            <a:r>
              <a:rPr lang="ja-JP" altLang="en-US" sz="2000" dirty="0"/>
              <a:t>人に一人の担当教員を増員しているとしているが、対策がおいついていない。</a:t>
            </a:r>
            <a:endParaRPr kumimoji="1" lang="en-US" altLang="ja-JP" sz="2000" dirty="0"/>
          </a:p>
          <a:p>
            <a:endParaRPr lang="en-US" altLang="ja-JP" sz="2000" dirty="0"/>
          </a:p>
          <a:p>
            <a:r>
              <a:rPr kumimoji="1" lang="ja-JP" altLang="en-US" sz="2000" dirty="0"/>
              <a:t>３．外国人児童生徒の就学義務がない（</a:t>
            </a:r>
            <a:r>
              <a:rPr kumimoji="1" lang="en-US" altLang="ja-JP" sz="2000" dirty="0"/>
              <a:t>2019</a:t>
            </a:r>
            <a:r>
              <a:rPr kumimoji="1" lang="ja-JP" altLang="en-US" sz="2000" dirty="0"/>
              <a:t>年）</a:t>
            </a:r>
            <a:endParaRPr kumimoji="1" lang="en-US" altLang="ja-JP" sz="2000" dirty="0"/>
          </a:p>
          <a:p>
            <a:r>
              <a:rPr lang="ja-JP" altLang="en-US" sz="2000" dirty="0"/>
              <a:t>　　日本・中国・韓国は就学義務がない。教育を受ける権利はある。</a:t>
            </a:r>
            <a:endParaRPr lang="en-US" altLang="ja-JP" sz="2000" dirty="0"/>
          </a:p>
          <a:p>
            <a:r>
              <a:rPr kumimoji="1" lang="ja-JP" altLang="en-US" sz="2000" dirty="0"/>
              <a:t>　</a:t>
            </a:r>
            <a:endParaRPr kumimoji="1" lang="en-US" altLang="ja-JP" sz="2000" dirty="0"/>
          </a:p>
          <a:p>
            <a:r>
              <a:rPr lang="ja-JP" altLang="en-US" sz="2000" dirty="0"/>
              <a:t>４．</a:t>
            </a:r>
            <a:r>
              <a:rPr lang="en-US" altLang="ja-JP" sz="2000" dirty="0"/>
              <a:t>2020</a:t>
            </a:r>
            <a:r>
              <a:rPr lang="ja-JP" altLang="en-US" sz="2000" dirty="0"/>
              <a:t>年　</a:t>
            </a:r>
            <a:r>
              <a:rPr lang="en-US" altLang="ja-JP" sz="2000" dirty="0"/>
              <a:t>『</a:t>
            </a:r>
            <a:r>
              <a:rPr lang="ja-JP" altLang="en-US" sz="2000" dirty="0"/>
              <a:t>日本語教育推進法</a:t>
            </a:r>
            <a:r>
              <a:rPr lang="en-US" altLang="ja-JP" sz="2000" dirty="0"/>
              <a:t>』</a:t>
            </a:r>
            <a:r>
              <a:rPr lang="ja-JP" altLang="en-US" sz="2000" dirty="0"/>
              <a:t>が成立</a:t>
            </a:r>
            <a:endParaRPr lang="en-US" altLang="ja-JP" sz="2000" dirty="0"/>
          </a:p>
          <a:p>
            <a:endParaRPr lang="en-US" altLang="ja-JP" sz="2000" dirty="0" smtClean="0">
              <a:hlinkClick r:id="rId2"/>
            </a:endParaRPr>
          </a:p>
          <a:p>
            <a:r>
              <a:rPr lang="en-US" altLang="ja-JP" sz="2000" dirty="0" smtClean="0">
                <a:hlinkClick r:id="rId2"/>
              </a:rPr>
              <a:t>r1418257_01.pdf </a:t>
            </a:r>
            <a:r>
              <a:rPr lang="en-US" altLang="ja-JP" sz="2000" dirty="0">
                <a:hlinkClick r:id="rId2"/>
              </a:rPr>
              <a:t>(bunka.go.jp)</a:t>
            </a:r>
            <a:endParaRPr lang="en-US" altLang="ja-JP" sz="2000" dirty="0"/>
          </a:p>
          <a:p>
            <a:r>
              <a:rPr kumimoji="1" lang="ja-JP" altLang="en-US" sz="2000" dirty="0"/>
              <a:t>　＊公立校における日本語担当指導教師の増員や日本語指導補助員の養成</a:t>
            </a:r>
            <a:endParaRPr kumimoji="1" lang="en-US" altLang="ja-JP" sz="2000" dirty="0"/>
          </a:p>
          <a:p>
            <a:r>
              <a:rPr lang="ja-JP" altLang="en-US" sz="2000" dirty="0"/>
              <a:t>　＊日本語担当教師を養成するための研修の充実</a:t>
            </a:r>
            <a:endParaRPr lang="en-US" altLang="ja-JP" sz="2000" dirty="0"/>
          </a:p>
          <a:p>
            <a:r>
              <a:rPr kumimoji="1" lang="ja-JP" altLang="en-US" sz="2000" dirty="0"/>
              <a:t>　＊就学状況の把握や保護者への情報提供</a:t>
            </a:r>
            <a:endParaRPr kumimoji="1" lang="en-US" altLang="ja-JP" sz="2000" dirty="0"/>
          </a:p>
          <a:p>
            <a:r>
              <a:rPr lang="ja-JP" altLang="en-US" sz="2000" dirty="0"/>
              <a:t>　＊外国人生徒を対象とした高校入試での特別定員枠の設置促進</a:t>
            </a:r>
            <a:endParaRPr lang="en-US" altLang="ja-JP" sz="2000" dirty="0"/>
          </a:p>
          <a:p>
            <a:r>
              <a:rPr kumimoji="1" lang="ja-JP" altLang="en-US" sz="2000" dirty="0"/>
              <a:t>　＊全都道府県・政令市に少なくとも</a:t>
            </a:r>
            <a:r>
              <a:rPr kumimoji="1" lang="en-US" altLang="ja-JP" sz="2000" dirty="0"/>
              <a:t>1</a:t>
            </a:r>
            <a:r>
              <a:rPr kumimoji="1" lang="ja-JP" altLang="en-US" sz="2000" dirty="0"/>
              <a:t>校の夜間中学の設置</a:t>
            </a:r>
            <a:endParaRPr kumimoji="1" lang="en-US" altLang="ja-JP" sz="2000" dirty="0"/>
          </a:p>
          <a:p>
            <a:r>
              <a:rPr lang="ja-JP" altLang="en-US" sz="2000" dirty="0"/>
              <a:t>　＊国家資格「公認日本語教師（仮称）」の設置</a:t>
            </a:r>
            <a:endParaRPr kumimoji="1" lang="en-US" altLang="ja-JP" sz="2000" dirty="0"/>
          </a:p>
        </p:txBody>
      </p:sp>
    </p:spTree>
    <p:extLst>
      <p:ext uri="{BB962C8B-B14F-4D97-AF65-F5344CB8AC3E}">
        <p14:creationId xmlns:p14="http://schemas.microsoft.com/office/powerpoint/2010/main" val="334096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28398638-7154-490F-AB2A-707BCEFE8A78}"/>
              </a:ext>
            </a:extLst>
          </p:cNvPr>
          <p:cNvPicPr>
            <a:picLocks noChangeAspect="1"/>
          </p:cNvPicPr>
          <p:nvPr/>
        </p:nvPicPr>
        <p:blipFill>
          <a:blip r:embed="rId2"/>
          <a:stretch>
            <a:fillRect/>
          </a:stretch>
        </p:blipFill>
        <p:spPr>
          <a:xfrm>
            <a:off x="1155318" y="334903"/>
            <a:ext cx="7567071" cy="5236633"/>
          </a:xfrm>
          <a:prstGeom prst="rect">
            <a:avLst/>
          </a:prstGeom>
        </p:spPr>
      </p:pic>
      <p:sp>
        <p:nvSpPr>
          <p:cNvPr id="2" name="テキスト ボックス 1">
            <a:extLst>
              <a:ext uri="{FF2B5EF4-FFF2-40B4-BE49-F238E27FC236}">
                <a16:creationId xmlns:a16="http://schemas.microsoft.com/office/drawing/2014/main" xmlns="" id="{37EE3D35-2BED-4599-9228-C2087D1F166C}"/>
              </a:ext>
            </a:extLst>
          </p:cNvPr>
          <p:cNvSpPr txBox="1"/>
          <p:nvPr/>
        </p:nvSpPr>
        <p:spPr>
          <a:xfrm>
            <a:off x="2677495" y="5678041"/>
            <a:ext cx="7807990" cy="646331"/>
          </a:xfrm>
          <a:prstGeom prst="rect">
            <a:avLst/>
          </a:prstGeom>
          <a:noFill/>
        </p:spPr>
        <p:txBody>
          <a:bodyPr wrap="square" rtlCol="0">
            <a:spAutoFit/>
          </a:bodyPr>
          <a:lstStyle/>
          <a:p>
            <a:r>
              <a:rPr lang="ja-JP" altLang="en-US">
                <a:hlinkClick r:id="rId3"/>
              </a:rPr>
              <a:t>「日本語指導が必要な児童生徒の受入状況等に関する調査（平成</a:t>
            </a:r>
            <a:r>
              <a:rPr lang="en-US" altLang="ja-JP">
                <a:hlinkClick r:id="rId3"/>
              </a:rPr>
              <a:t>30</a:t>
            </a:r>
            <a:r>
              <a:rPr lang="ja-JP" altLang="en-US">
                <a:hlinkClick r:id="rId3"/>
              </a:rPr>
              <a:t>年度）」の結果の訂正について：文部科学省 </a:t>
            </a:r>
            <a:r>
              <a:rPr lang="en-US" altLang="ja-JP">
                <a:hlinkClick r:id="rId3"/>
              </a:rPr>
              <a:t>(mext.go.jp)</a:t>
            </a:r>
            <a:endParaRPr kumimoji="1" lang="ja-JP" altLang="en-US" dirty="0"/>
          </a:p>
        </p:txBody>
      </p:sp>
    </p:spTree>
    <p:extLst>
      <p:ext uri="{BB962C8B-B14F-4D97-AF65-F5344CB8AC3E}">
        <p14:creationId xmlns:p14="http://schemas.microsoft.com/office/powerpoint/2010/main" val="891570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EA4F088F-8A0B-4956-A328-8F9A87BAEBAE}"/>
              </a:ext>
            </a:extLst>
          </p:cNvPr>
          <p:cNvPicPr>
            <a:picLocks noChangeAspect="1"/>
          </p:cNvPicPr>
          <p:nvPr/>
        </p:nvPicPr>
        <p:blipFill>
          <a:blip r:embed="rId2"/>
          <a:stretch>
            <a:fillRect/>
          </a:stretch>
        </p:blipFill>
        <p:spPr>
          <a:xfrm>
            <a:off x="2447308" y="0"/>
            <a:ext cx="7297383" cy="6858000"/>
          </a:xfrm>
          <a:prstGeom prst="rect">
            <a:avLst/>
          </a:prstGeom>
        </p:spPr>
      </p:pic>
    </p:spTree>
    <p:extLst>
      <p:ext uri="{BB962C8B-B14F-4D97-AF65-F5344CB8AC3E}">
        <p14:creationId xmlns:p14="http://schemas.microsoft.com/office/powerpoint/2010/main" val="460069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756" y="285008"/>
            <a:ext cx="11709070" cy="5693866"/>
          </a:xfrm>
          <a:prstGeom prst="rect">
            <a:avLst/>
          </a:prstGeom>
          <a:noFill/>
        </p:spPr>
        <p:txBody>
          <a:bodyPr wrap="square" rtlCol="0">
            <a:spAutoFit/>
          </a:bodyPr>
          <a:lstStyle/>
          <a:p>
            <a:r>
              <a:rPr kumimoji="1" lang="ja-JP" altLang="en-US" sz="2400" dirty="0">
                <a:solidFill>
                  <a:srgbClr val="00B050"/>
                </a:solidFill>
              </a:rPr>
              <a:t>５．多文化共生のために　　反差別の解消・こころの溝の解消のために</a:t>
            </a:r>
            <a:endParaRPr kumimoji="1" lang="en-US" altLang="ja-JP" sz="2400" dirty="0">
              <a:solidFill>
                <a:srgbClr val="00B050"/>
              </a:solidFill>
            </a:endParaRPr>
          </a:p>
          <a:p>
            <a:endParaRPr kumimoji="1" lang="en-US" altLang="ja-JP" sz="2400" dirty="0">
              <a:solidFill>
                <a:srgbClr val="00B050"/>
              </a:solidFill>
            </a:endParaRPr>
          </a:p>
          <a:p>
            <a:r>
              <a:rPr kumimoji="1" lang="ja-JP" altLang="en-US" sz="2400" dirty="0">
                <a:solidFill>
                  <a:srgbClr val="00B050"/>
                </a:solidFill>
              </a:rPr>
              <a:t>ちがいについて考える</a:t>
            </a:r>
            <a:endParaRPr kumimoji="1" lang="en-US" altLang="ja-JP" sz="2400" dirty="0">
              <a:solidFill>
                <a:srgbClr val="00B050"/>
              </a:solidFill>
            </a:endParaRPr>
          </a:p>
          <a:p>
            <a:r>
              <a:rPr kumimoji="1" lang="ja-JP" altLang="en-US" sz="2400" dirty="0"/>
              <a:t>ワークショップ　ちがいのちがい</a:t>
            </a:r>
            <a:endParaRPr kumimoji="1" lang="en-US" altLang="ja-JP" sz="2400" dirty="0"/>
          </a:p>
          <a:p>
            <a:r>
              <a:rPr kumimoji="1" lang="ja-JP" altLang="en-US" sz="2400" dirty="0"/>
              <a:t>💛「あっていいちがい」と「あってはならないちがい」</a:t>
            </a:r>
            <a:endParaRPr kumimoji="1" lang="en-US" altLang="ja-JP" sz="2400" dirty="0"/>
          </a:p>
          <a:p>
            <a:r>
              <a:rPr lang="ja-JP" altLang="en-US" sz="2400" dirty="0"/>
              <a:t>　</a:t>
            </a:r>
            <a:r>
              <a:rPr lang="ja-JP" altLang="en-US" sz="2000" dirty="0"/>
              <a:t>世界人権宣言にはすべての人間が「尊厳」と「権利」について平等であり、同胞の精神をもって行動しなければならないと書かれています。そのために私たちは、その土台となる「気持ち」（他者への理解・共感・自己への信頼）の部分を固め、正しい価値観（正・不正、自由、平等）を身につけ、判断力をもって行動していく必要があります。</a:t>
            </a:r>
            <a:endParaRPr lang="en-US" altLang="ja-JP" sz="2000" dirty="0"/>
          </a:p>
          <a:p>
            <a:r>
              <a:rPr kumimoji="1" lang="ja-JP" altLang="en-US" sz="2000" dirty="0"/>
              <a:t>　</a:t>
            </a:r>
            <a:endParaRPr kumimoji="1" lang="en-US" altLang="ja-JP" sz="2000" dirty="0" smtClean="0"/>
          </a:p>
          <a:p>
            <a:r>
              <a:rPr lang="ja-JP" altLang="en-US" sz="2000" dirty="0"/>
              <a:t>　</a:t>
            </a:r>
            <a:r>
              <a:rPr kumimoji="1" lang="ja-JP" altLang="en-US" sz="2000" dirty="0" smtClean="0"/>
              <a:t>正しい</a:t>
            </a:r>
            <a:r>
              <a:rPr kumimoji="1" lang="ja-JP" altLang="en-US" sz="2000" dirty="0"/>
              <a:t>価値観とは「あっていいちがい」と「あってはならないちがい」を見極めることのできる価値観です。</a:t>
            </a:r>
            <a:endParaRPr kumimoji="1" lang="en-US" altLang="ja-JP" sz="2000" dirty="0"/>
          </a:p>
          <a:p>
            <a:r>
              <a:rPr lang="ja-JP" altLang="en-US" sz="2000" dirty="0"/>
              <a:t>　</a:t>
            </a:r>
            <a:endParaRPr lang="en-US" altLang="ja-JP" sz="2000" dirty="0" smtClean="0"/>
          </a:p>
          <a:p>
            <a:r>
              <a:rPr lang="ja-JP" altLang="en-US" sz="2000" dirty="0" smtClean="0"/>
              <a:t>人</a:t>
            </a:r>
            <a:r>
              <a:rPr lang="ja-JP" altLang="en-US" sz="2000" dirty="0"/>
              <a:t>はそれぞれ、顔や身体の形、肌の色、生まれたところや家、性、民族、能力などがちがっています。ちがっているのは当然で、ちがっていることがよいという価値観をもつことで、一人ひとりが他者と対話し、他者から学び、より豊かに生きることができます。これに対し、基本的人権における不平等、国籍や民族による差別は「あってはならないちがい」です。しかし、何を＜差別＞と考えるかは人によってちがいます。次のちがいは「あっていいちがい」でしょうか。「あってはならないちがい」でしょうか。</a:t>
            </a:r>
            <a:endParaRPr kumimoji="1" lang="ja-JP" altLang="en-US" sz="2000" dirty="0"/>
          </a:p>
        </p:txBody>
      </p:sp>
    </p:spTree>
    <p:extLst>
      <p:ext uri="{BB962C8B-B14F-4D97-AF65-F5344CB8AC3E}">
        <p14:creationId xmlns:p14="http://schemas.microsoft.com/office/powerpoint/2010/main" val="155478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49147" y="330506"/>
            <a:ext cx="11204154" cy="3139321"/>
          </a:xfrm>
          <a:prstGeom prst="rect">
            <a:avLst/>
          </a:prstGeom>
          <a:noFill/>
        </p:spPr>
        <p:txBody>
          <a:bodyPr wrap="square" rtlCol="0">
            <a:spAutoFit/>
          </a:bodyPr>
          <a:lstStyle/>
          <a:p>
            <a:r>
              <a:rPr kumimoji="1" lang="ja-JP" altLang="en-US" sz="2400" dirty="0"/>
              <a:t>アイスブレイク　　伝え合い　　　聞く姿勢・話す姿勢について考える</a:t>
            </a:r>
            <a:endParaRPr kumimoji="1" lang="en-US" altLang="ja-JP" sz="2400" dirty="0"/>
          </a:p>
          <a:p>
            <a:r>
              <a:rPr lang="ja-JP" altLang="en-US" sz="2400" dirty="0"/>
              <a:t>　　　</a:t>
            </a:r>
            <a:endParaRPr lang="en-US" altLang="ja-JP" sz="2400" dirty="0"/>
          </a:p>
          <a:p>
            <a:r>
              <a:rPr lang="ja-JP" altLang="en-US" sz="2400" dirty="0"/>
              <a:t>　　　　　　　バースデーライン</a:t>
            </a:r>
            <a:endParaRPr lang="en-US" altLang="ja-JP" sz="2400" dirty="0"/>
          </a:p>
          <a:p>
            <a:endParaRPr lang="en-US" altLang="ja-JP" dirty="0"/>
          </a:p>
          <a:p>
            <a:endParaRPr lang="en-US" altLang="ja-JP" sz="2400" dirty="0"/>
          </a:p>
          <a:p>
            <a:r>
              <a:rPr lang="ja-JP" altLang="en-US" sz="2400" dirty="0"/>
              <a:t>ことばではなく、身振り、手振りでバースデー（誕生日）を伝え合い、</a:t>
            </a:r>
            <a:endParaRPr lang="en-US" altLang="ja-JP" sz="2400" dirty="0"/>
          </a:p>
          <a:p>
            <a:r>
              <a:rPr lang="ja-JP" altLang="en-US" sz="2400" dirty="0"/>
              <a:t>バースデーライン（１月から１２月まで）を作ってみよう。</a:t>
            </a:r>
            <a:endParaRPr lang="en-US" altLang="ja-JP" sz="2400" dirty="0"/>
          </a:p>
          <a:p>
            <a:endParaRPr kumimoji="1" lang="en-US" altLang="ja-JP" dirty="0"/>
          </a:p>
          <a:p>
            <a:endParaRPr kumimoji="1" lang="ja-JP" altLang="en-US" dirty="0"/>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47" y="3619970"/>
            <a:ext cx="2357637" cy="2451942"/>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474" y="2968830"/>
            <a:ext cx="3996195" cy="3509159"/>
          </a:xfrm>
          <a:prstGeom prst="rect">
            <a:avLst/>
          </a:prstGeom>
        </p:spPr>
      </p:pic>
    </p:spTree>
    <p:extLst>
      <p:ext uri="{BB962C8B-B14F-4D97-AF65-F5344CB8AC3E}">
        <p14:creationId xmlns:p14="http://schemas.microsoft.com/office/powerpoint/2010/main" val="1632155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668328400"/>
              </p:ext>
            </p:extLst>
          </p:nvPr>
        </p:nvGraphicFramePr>
        <p:xfrm>
          <a:off x="245425" y="1151907"/>
          <a:ext cx="11946575" cy="4145280"/>
        </p:xfrm>
        <a:graphic>
          <a:graphicData uri="http://schemas.openxmlformats.org/drawingml/2006/table">
            <a:tbl>
              <a:tblPr firstRow="1" bandRow="1">
                <a:tableStyleId>{5C22544A-7EE6-4342-B048-85BDC9FD1C3A}</a:tableStyleId>
              </a:tblPr>
              <a:tblGrid>
                <a:gridCol w="2505693">
                  <a:extLst>
                    <a:ext uri="{9D8B030D-6E8A-4147-A177-3AD203B41FA5}">
                      <a16:colId xmlns:a16="http://schemas.microsoft.com/office/drawing/2014/main" xmlns="" val="20000"/>
                    </a:ext>
                  </a:extLst>
                </a:gridCol>
                <a:gridCol w="2272937">
                  <a:extLst>
                    <a:ext uri="{9D8B030D-6E8A-4147-A177-3AD203B41FA5}">
                      <a16:colId xmlns:a16="http://schemas.microsoft.com/office/drawing/2014/main" xmlns="" val="20001"/>
                    </a:ext>
                  </a:extLst>
                </a:gridCol>
                <a:gridCol w="2389315">
                  <a:extLst>
                    <a:ext uri="{9D8B030D-6E8A-4147-A177-3AD203B41FA5}">
                      <a16:colId xmlns:a16="http://schemas.microsoft.com/office/drawing/2014/main" xmlns="" val="20002"/>
                    </a:ext>
                  </a:extLst>
                </a:gridCol>
                <a:gridCol w="2389315">
                  <a:extLst>
                    <a:ext uri="{9D8B030D-6E8A-4147-A177-3AD203B41FA5}">
                      <a16:colId xmlns:a16="http://schemas.microsoft.com/office/drawing/2014/main" xmlns="" val="20003"/>
                    </a:ext>
                  </a:extLst>
                </a:gridCol>
                <a:gridCol w="2389315">
                  <a:extLst>
                    <a:ext uri="{9D8B030D-6E8A-4147-A177-3AD203B41FA5}">
                      <a16:colId xmlns:a16="http://schemas.microsoft.com/office/drawing/2014/main" xmlns="" val="20004"/>
                    </a:ext>
                  </a:extLst>
                </a:gridCol>
              </a:tblGrid>
              <a:tr h="734422">
                <a:tc>
                  <a:txBody>
                    <a:bodyPr/>
                    <a:lstStyle/>
                    <a:p>
                      <a:r>
                        <a:rPr kumimoji="1" lang="ja-JP" altLang="en-US" sz="2000" dirty="0"/>
                        <a:t>　　　　</a:t>
                      </a:r>
                      <a:r>
                        <a:rPr kumimoji="1" lang="en-US" altLang="ja-JP" sz="2000" dirty="0"/>
                        <a:t>26</a:t>
                      </a:r>
                    </a:p>
                    <a:p>
                      <a:r>
                        <a:rPr kumimoji="1" lang="ja-JP" altLang="en-US" sz="2000" dirty="0"/>
                        <a:t>日本では自己主張をするとでしゃばりと非難されるが、アメリカでは自己主張をしないと低く評価される。</a:t>
                      </a:r>
                    </a:p>
                  </a:txBody>
                  <a:tcPr/>
                </a:tc>
                <a:tc>
                  <a:txBody>
                    <a:bodyPr/>
                    <a:lstStyle/>
                    <a:p>
                      <a:r>
                        <a:rPr kumimoji="1" lang="ja-JP" altLang="en-US" sz="2000" dirty="0"/>
                        <a:t>　　　　</a:t>
                      </a:r>
                      <a:r>
                        <a:rPr kumimoji="1" lang="en-US" altLang="ja-JP" sz="2000" dirty="0"/>
                        <a:t>27</a:t>
                      </a:r>
                    </a:p>
                    <a:p>
                      <a:r>
                        <a:rPr kumimoji="1" lang="ja-JP" altLang="en-US" sz="2000" dirty="0"/>
                        <a:t>日本では留学生がアルバイトできるが、アメリカでは原則不可である。</a:t>
                      </a:r>
                    </a:p>
                  </a:txBody>
                  <a:tcPr/>
                </a:tc>
                <a:tc>
                  <a:txBody>
                    <a:bodyPr/>
                    <a:lstStyle/>
                    <a:p>
                      <a:r>
                        <a:rPr kumimoji="1" lang="ja-JP" altLang="en-US" sz="2000" dirty="0"/>
                        <a:t>　　　　</a:t>
                      </a:r>
                      <a:r>
                        <a:rPr kumimoji="1" lang="en-US" altLang="ja-JP" sz="2000" dirty="0"/>
                        <a:t>28</a:t>
                      </a:r>
                    </a:p>
                    <a:p>
                      <a:r>
                        <a:rPr kumimoji="1" lang="ja-JP" altLang="en-US" sz="2000" dirty="0"/>
                        <a:t>日本には死刑制度があるが、フランスにはない。</a:t>
                      </a:r>
                    </a:p>
                  </a:txBody>
                  <a:tcPr/>
                </a:tc>
                <a:tc>
                  <a:txBody>
                    <a:bodyPr/>
                    <a:lstStyle/>
                    <a:p>
                      <a:r>
                        <a:rPr kumimoji="1" lang="ja-JP" altLang="en-US" sz="2000" dirty="0"/>
                        <a:t>　　　　</a:t>
                      </a:r>
                      <a:r>
                        <a:rPr kumimoji="1" lang="en-US" altLang="ja-JP" sz="2000" dirty="0"/>
                        <a:t>29</a:t>
                      </a:r>
                    </a:p>
                    <a:p>
                      <a:r>
                        <a:rPr kumimoji="1" lang="ja-JP" altLang="en-US" sz="2000" dirty="0"/>
                        <a:t>韓国には徴兵制度があり男子は全員軍隊経験をするが、日本にはない。</a:t>
                      </a:r>
                    </a:p>
                  </a:txBody>
                  <a:tcPr/>
                </a:tc>
                <a:tc>
                  <a:txBody>
                    <a:bodyPr/>
                    <a:lstStyle/>
                    <a:p>
                      <a:r>
                        <a:rPr kumimoji="1" lang="ja-JP" altLang="en-US" sz="2000" dirty="0"/>
                        <a:t>　　　　</a:t>
                      </a:r>
                      <a:r>
                        <a:rPr kumimoji="1" lang="en-US" altLang="ja-JP" sz="2000" dirty="0"/>
                        <a:t>30</a:t>
                      </a:r>
                    </a:p>
                    <a:p>
                      <a:r>
                        <a:rPr kumimoji="1" lang="en-US" altLang="ja-JP" sz="2000" dirty="0"/>
                        <a:t>A</a:t>
                      </a:r>
                      <a:r>
                        <a:rPr kumimoji="1" lang="ja-JP" altLang="en-US" sz="2000" dirty="0"/>
                        <a:t>国では大統領を批判した本は発売禁止になるが、</a:t>
                      </a:r>
                      <a:r>
                        <a:rPr kumimoji="1" lang="en-US" altLang="ja-JP" sz="2000" dirty="0"/>
                        <a:t>B</a:t>
                      </a:r>
                      <a:r>
                        <a:rPr kumimoji="1" lang="ja-JP" altLang="en-US" sz="2000" dirty="0"/>
                        <a:t>国ではならない。</a:t>
                      </a:r>
                    </a:p>
                  </a:txBody>
                  <a:tcPr/>
                </a:tc>
                <a:extLst>
                  <a:ext uri="{0D108BD9-81ED-4DB2-BD59-A6C34878D82A}">
                    <a16:rowId xmlns:a16="http://schemas.microsoft.com/office/drawing/2014/main" xmlns="" val="10000"/>
                  </a:ext>
                </a:extLst>
              </a:tr>
              <a:tr h="524037">
                <a:tc>
                  <a:txBody>
                    <a:bodyPr/>
                    <a:lstStyle/>
                    <a:p>
                      <a:r>
                        <a:rPr kumimoji="1" lang="ja-JP" altLang="en-US" sz="2000" dirty="0"/>
                        <a:t>　　　　</a:t>
                      </a:r>
                      <a:r>
                        <a:rPr kumimoji="1" lang="en-US" altLang="ja-JP" sz="2000" dirty="0"/>
                        <a:t>31</a:t>
                      </a:r>
                    </a:p>
                    <a:p>
                      <a:r>
                        <a:rPr kumimoji="1" lang="ja-JP" altLang="en-US" sz="2000" dirty="0"/>
                        <a:t>ニュージーランドのマオリは小学校でマオリ語を習うが、アイヌは小学校でアイヌ語を習わない。</a:t>
                      </a:r>
                    </a:p>
                  </a:txBody>
                  <a:tcPr/>
                </a:tc>
                <a:tc>
                  <a:txBody>
                    <a:bodyPr/>
                    <a:lstStyle/>
                    <a:p>
                      <a:r>
                        <a:rPr kumimoji="1" lang="ja-JP" altLang="en-US" sz="2000" dirty="0"/>
                        <a:t>　　　　</a:t>
                      </a:r>
                      <a:r>
                        <a:rPr kumimoji="1" lang="en-US" altLang="ja-JP" sz="2000" dirty="0"/>
                        <a:t>32</a:t>
                      </a:r>
                    </a:p>
                    <a:p>
                      <a:r>
                        <a:rPr kumimoji="1" lang="en-US" altLang="ja-JP" sz="2000" dirty="0"/>
                        <a:t>10</a:t>
                      </a:r>
                      <a:r>
                        <a:rPr kumimoji="1" lang="ja-JP" altLang="en-US" sz="2000" dirty="0"/>
                        <a:t>歳の安部さんは毎日小学校に行っているが、同じ歳のフィリピン人のオスカー君は毎日路上でガムを売っている。</a:t>
                      </a:r>
                    </a:p>
                  </a:txBody>
                  <a:tcPr/>
                </a:tc>
                <a:tc>
                  <a:txBody>
                    <a:bodyPr/>
                    <a:lstStyle/>
                    <a:p>
                      <a:r>
                        <a:rPr kumimoji="1" lang="ja-JP" altLang="en-US" sz="2000" dirty="0"/>
                        <a:t>　　　　</a:t>
                      </a:r>
                      <a:r>
                        <a:rPr kumimoji="1" lang="en-US" altLang="ja-JP" sz="2000" dirty="0"/>
                        <a:t>33</a:t>
                      </a:r>
                    </a:p>
                    <a:p>
                      <a:r>
                        <a:rPr kumimoji="1" lang="ja-JP" altLang="en-US" sz="2000" dirty="0"/>
                        <a:t>日本人の平均寿命は</a:t>
                      </a:r>
                      <a:r>
                        <a:rPr kumimoji="1" lang="en-US" altLang="ja-JP" sz="2000" dirty="0"/>
                        <a:t>80</a:t>
                      </a:r>
                      <a:r>
                        <a:rPr kumimoji="1" lang="ja-JP" altLang="en-US" sz="2000" dirty="0"/>
                        <a:t>歳だが、シエラレオネの平均寿命は</a:t>
                      </a:r>
                      <a:r>
                        <a:rPr kumimoji="1" lang="en-US" altLang="ja-JP" sz="2000" dirty="0"/>
                        <a:t>54</a:t>
                      </a:r>
                      <a:r>
                        <a:rPr kumimoji="1" lang="ja-JP" altLang="en-US" sz="2000" dirty="0"/>
                        <a:t>歳である。</a:t>
                      </a:r>
                    </a:p>
                  </a:txBody>
                  <a:tcPr/>
                </a:tc>
                <a:tc>
                  <a:txBody>
                    <a:bodyPr/>
                    <a:lstStyle/>
                    <a:p>
                      <a:r>
                        <a:rPr kumimoji="1" lang="ja-JP" altLang="en-US" sz="2000" dirty="0"/>
                        <a:t>　　　　</a:t>
                      </a:r>
                      <a:r>
                        <a:rPr kumimoji="1" lang="en-US" altLang="ja-JP" sz="2000" dirty="0"/>
                        <a:t>34</a:t>
                      </a:r>
                    </a:p>
                    <a:p>
                      <a:r>
                        <a:rPr kumimoji="1" lang="ja-JP" altLang="en-US" sz="2000" dirty="0"/>
                        <a:t>日本では医師一人あたりの人口は約</a:t>
                      </a:r>
                      <a:r>
                        <a:rPr kumimoji="1" lang="en-US" altLang="ja-JP" sz="2000" dirty="0"/>
                        <a:t>500</a:t>
                      </a:r>
                      <a:r>
                        <a:rPr kumimoji="1" lang="ja-JP" altLang="en-US" sz="2000" dirty="0"/>
                        <a:t>人だが、モザンビークでは約</a:t>
                      </a:r>
                      <a:r>
                        <a:rPr kumimoji="1" lang="en-US" altLang="ja-JP" sz="2000" dirty="0"/>
                        <a:t>3</a:t>
                      </a:r>
                      <a:r>
                        <a:rPr kumimoji="1" lang="ja-JP" altLang="en-US" sz="2000" dirty="0"/>
                        <a:t>万</a:t>
                      </a:r>
                      <a:r>
                        <a:rPr kumimoji="1" lang="en-US" altLang="ja-JP" sz="2000" dirty="0"/>
                        <a:t>3000</a:t>
                      </a:r>
                      <a:r>
                        <a:rPr kumimoji="1" lang="ja-JP" altLang="en-US" sz="2000" dirty="0"/>
                        <a:t>人である。　</a:t>
                      </a:r>
                    </a:p>
                  </a:txBody>
                  <a:tcPr/>
                </a:tc>
                <a:tc>
                  <a:txBody>
                    <a:bodyPr/>
                    <a:lstStyle/>
                    <a:p>
                      <a:r>
                        <a:rPr kumimoji="1" lang="ja-JP" altLang="en-US" sz="2000" dirty="0"/>
                        <a:t>　　　　</a:t>
                      </a:r>
                      <a:r>
                        <a:rPr kumimoji="1" lang="en-US" altLang="ja-JP" sz="2000" dirty="0"/>
                        <a:t>35</a:t>
                      </a:r>
                    </a:p>
                    <a:p>
                      <a:r>
                        <a:rPr kumimoji="1" lang="en-US" altLang="ja-JP" sz="2000" dirty="0"/>
                        <a:t>M</a:t>
                      </a:r>
                      <a:r>
                        <a:rPr kumimoji="1" lang="ja-JP" altLang="en-US" sz="2000" dirty="0"/>
                        <a:t>中学校の名簿はすべて男子が先で、女子が後になっている。</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61839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862779411"/>
              </p:ext>
            </p:extLst>
          </p:nvPr>
        </p:nvGraphicFramePr>
        <p:xfrm>
          <a:off x="245425" y="2683823"/>
          <a:ext cx="11946575" cy="2225040"/>
        </p:xfrm>
        <a:graphic>
          <a:graphicData uri="http://schemas.openxmlformats.org/drawingml/2006/table">
            <a:tbl>
              <a:tblPr firstRow="1" bandRow="1">
                <a:tableStyleId>{5C22544A-7EE6-4342-B048-85BDC9FD1C3A}</a:tableStyleId>
              </a:tblPr>
              <a:tblGrid>
                <a:gridCol w="2505693">
                  <a:extLst>
                    <a:ext uri="{9D8B030D-6E8A-4147-A177-3AD203B41FA5}">
                      <a16:colId xmlns:a16="http://schemas.microsoft.com/office/drawing/2014/main" xmlns="" val="20000"/>
                    </a:ext>
                  </a:extLst>
                </a:gridCol>
                <a:gridCol w="2272937">
                  <a:extLst>
                    <a:ext uri="{9D8B030D-6E8A-4147-A177-3AD203B41FA5}">
                      <a16:colId xmlns:a16="http://schemas.microsoft.com/office/drawing/2014/main" xmlns="" val="20001"/>
                    </a:ext>
                  </a:extLst>
                </a:gridCol>
                <a:gridCol w="2389315">
                  <a:extLst>
                    <a:ext uri="{9D8B030D-6E8A-4147-A177-3AD203B41FA5}">
                      <a16:colId xmlns:a16="http://schemas.microsoft.com/office/drawing/2014/main" xmlns="" val="20002"/>
                    </a:ext>
                  </a:extLst>
                </a:gridCol>
                <a:gridCol w="2389315">
                  <a:extLst>
                    <a:ext uri="{9D8B030D-6E8A-4147-A177-3AD203B41FA5}">
                      <a16:colId xmlns:a16="http://schemas.microsoft.com/office/drawing/2014/main" xmlns="" val="20003"/>
                    </a:ext>
                  </a:extLst>
                </a:gridCol>
                <a:gridCol w="2389315">
                  <a:extLst>
                    <a:ext uri="{9D8B030D-6E8A-4147-A177-3AD203B41FA5}">
                      <a16:colId xmlns:a16="http://schemas.microsoft.com/office/drawing/2014/main" xmlns="" val="20004"/>
                    </a:ext>
                  </a:extLst>
                </a:gridCol>
              </a:tblGrid>
              <a:tr h="1591682">
                <a:tc>
                  <a:txBody>
                    <a:bodyPr/>
                    <a:lstStyle/>
                    <a:p>
                      <a:r>
                        <a:rPr kumimoji="1" lang="ja-JP" altLang="en-US" sz="2000" dirty="0"/>
                        <a:t>　　　　</a:t>
                      </a:r>
                      <a:r>
                        <a:rPr kumimoji="1" lang="en-US" altLang="ja-JP" sz="2000" dirty="0"/>
                        <a:t>41</a:t>
                      </a:r>
                    </a:p>
                    <a:p>
                      <a:r>
                        <a:rPr kumimoji="1" lang="ja-JP" altLang="en-US" sz="2000" dirty="0"/>
                        <a:t>アルバイトと正社員では同じ仕事をしても賃金がちがう。</a:t>
                      </a:r>
                    </a:p>
                  </a:txBody>
                  <a:tcPr/>
                </a:tc>
                <a:tc>
                  <a:txBody>
                    <a:bodyPr/>
                    <a:lstStyle/>
                    <a:p>
                      <a:r>
                        <a:rPr kumimoji="1" lang="ja-JP" altLang="en-US" sz="2000" dirty="0"/>
                        <a:t>　　　　</a:t>
                      </a:r>
                      <a:r>
                        <a:rPr kumimoji="1" lang="en-US" altLang="ja-JP" sz="2000" dirty="0"/>
                        <a:t>42</a:t>
                      </a:r>
                    </a:p>
                    <a:p>
                      <a:r>
                        <a:rPr kumimoji="1" lang="ja-JP" altLang="en-US" sz="2000" dirty="0"/>
                        <a:t>女性専用車はあるが男性専用車はない。</a:t>
                      </a:r>
                    </a:p>
                  </a:txBody>
                  <a:tcPr/>
                </a:tc>
                <a:tc>
                  <a:txBody>
                    <a:bodyPr/>
                    <a:lstStyle/>
                    <a:p>
                      <a:r>
                        <a:rPr kumimoji="1" lang="ja-JP" altLang="en-US" sz="2000" dirty="0"/>
                        <a:t>　　　　</a:t>
                      </a:r>
                      <a:r>
                        <a:rPr kumimoji="1" lang="en-US" altLang="ja-JP" sz="2000" dirty="0"/>
                        <a:t>43</a:t>
                      </a:r>
                    </a:p>
                    <a:p>
                      <a:r>
                        <a:rPr kumimoji="1" lang="ja-JP" altLang="en-US" sz="2000" dirty="0"/>
                        <a:t>韓国に永住する日本人には地方参政権があるが、日本に永住する韓国人には地方参政権がない。</a:t>
                      </a:r>
                    </a:p>
                  </a:txBody>
                  <a:tcPr/>
                </a:tc>
                <a:tc>
                  <a:txBody>
                    <a:bodyPr/>
                    <a:lstStyle/>
                    <a:p>
                      <a:r>
                        <a:rPr kumimoji="1" lang="ja-JP" altLang="en-US" sz="2000" dirty="0"/>
                        <a:t>　　　　</a:t>
                      </a:r>
                      <a:r>
                        <a:rPr kumimoji="1" lang="en-US" altLang="ja-JP" sz="2000" dirty="0"/>
                        <a:t>44</a:t>
                      </a:r>
                    </a:p>
                    <a:p>
                      <a:r>
                        <a:rPr kumimoji="1" lang="ja-JP" altLang="en-US" sz="2000" dirty="0"/>
                        <a:t>アメリカではヘイトスピーチは禁止されていないが、ドイツでは禁止されている。</a:t>
                      </a:r>
                    </a:p>
                  </a:txBody>
                  <a:tcPr/>
                </a:tc>
                <a:tc>
                  <a:txBody>
                    <a:bodyPr/>
                    <a:lstStyle/>
                    <a:p>
                      <a:r>
                        <a:rPr kumimoji="1" lang="ja-JP" altLang="en-US" sz="2000" dirty="0"/>
                        <a:t>　　　　</a:t>
                      </a:r>
                      <a:r>
                        <a:rPr kumimoji="1" lang="en-US" altLang="ja-JP" sz="2000" dirty="0"/>
                        <a:t>45</a:t>
                      </a:r>
                    </a:p>
                    <a:p>
                      <a:r>
                        <a:rPr kumimoji="1" lang="ja-JP" altLang="en-US" sz="2000" dirty="0"/>
                        <a:t>スェーデンでは非正規滞在外国人も医療保険に入れるが、日本では入れない。</a:t>
                      </a:r>
                    </a:p>
                  </a:txBody>
                  <a:tcPr/>
                </a:tc>
                <a:extLst>
                  <a:ext uri="{0D108BD9-81ED-4DB2-BD59-A6C34878D82A}">
                    <a16:rowId xmlns:a16="http://schemas.microsoft.com/office/drawing/2014/main" xmlns="" val="10000"/>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878263628"/>
              </p:ext>
            </p:extLst>
          </p:nvPr>
        </p:nvGraphicFramePr>
        <p:xfrm>
          <a:off x="245425" y="1053729"/>
          <a:ext cx="11946575" cy="1615440"/>
        </p:xfrm>
        <a:graphic>
          <a:graphicData uri="http://schemas.openxmlformats.org/drawingml/2006/table">
            <a:tbl>
              <a:tblPr firstRow="1" bandRow="1">
                <a:tableStyleId>{5C22544A-7EE6-4342-B048-85BDC9FD1C3A}</a:tableStyleId>
              </a:tblPr>
              <a:tblGrid>
                <a:gridCol w="2505693">
                  <a:extLst>
                    <a:ext uri="{9D8B030D-6E8A-4147-A177-3AD203B41FA5}">
                      <a16:colId xmlns:a16="http://schemas.microsoft.com/office/drawing/2014/main" xmlns="" val="20000"/>
                    </a:ext>
                  </a:extLst>
                </a:gridCol>
                <a:gridCol w="2272937">
                  <a:extLst>
                    <a:ext uri="{9D8B030D-6E8A-4147-A177-3AD203B41FA5}">
                      <a16:colId xmlns:a16="http://schemas.microsoft.com/office/drawing/2014/main" xmlns="" val="20001"/>
                    </a:ext>
                  </a:extLst>
                </a:gridCol>
                <a:gridCol w="2389315">
                  <a:extLst>
                    <a:ext uri="{9D8B030D-6E8A-4147-A177-3AD203B41FA5}">
                      <a16:colId xmlns:a16="http://schemas.microsoft.com/office/drawing/2014/main" xmlns="" val="20002"/>
                    </a:ext>
                  </a:extLst>
                </a:gridCol>
                <a:gridCol w="2389315">
                  <a:extLst>
                    <a:ext uri="{9D8B030D-6E8A-4147-A177-3AD203B41FA5}">
                      <a16:colId xmlns:a16="http://schemas.microsoft.com/office/drawing/2014/main" xmlns="" val="20003"/>
                    </a:ext>
                  </a:extLst>
                </a:gridCol>
                <a:gridCol w="2389315">
                  <a:extLst>
                    <a:ext uri="{9D8B030D-6E8A-4147-A177-3AD203B41FA5}">
                      <a16:colId xmlns:a16="http://schemas.microsoft.com/office/drawing/2014/main" xmlns="" val="20004"/>
                    </a:ext>
                  </a:extLst>
                </a:gridCol>
              </a:tblGrid>
              <a:tr h="524037">
                <a:tc>
                  <a:txBody>
                    <a:bodyPr/>
                    <a:lstStyle/>
                    <a:p>
                      <a:r>
                        <a:rPr kumimoji="1" lang="ja-JP" altLang="en-US" sz="2000" dirty="0"/>
                        <a:t>　　　　</a:t>
                      </a:r>
                      <a:r>
                        <a:rPr kumimoji="1" lang="en-US" altLang="ja-JP" sz="2000" dirty="0"/>
                        <a:t>36</a:t>
                      </a:r>
                    </a:p>
                    <a:p>
                      <a:r>
                        <a:rPr kumimoji="1" lang="en-US" altLang="ja-JP" sz="2000" dirty="0"/>
                        <a:t>N</a:t>
                      </a:r>
                      <a:r>
                        <a:rPr kumimoji="1" lang="ja-JP" altLang="en-US" sz="2000" dirty="0"/>
                        <a:t>高校のマラソン大会で男子は</a:t>
                      </a:r>
                      <a:r>
                        <a:rPr kumimoji="1" lang="en-US" altLang="ja-JP" sz="2000" dirty="0"/>
                        <a:t>30km</a:t>
                      </a:r>
                      <a:r>
                        <a:rPr kumimoji="1" lang="ja-JP" altLang="en-US" sz="2000" dirty="0"/>
                        <a:t>走り、女子は</a:t>
                      </a:r>
                      <a:r>
                        <a:rPr kumimoji="1" lang="en-US" altLang="ja-JP" sz="2000" dirty="0"/>
                        <a:t>15km</a:t>
                      </a:r>
                      <a:r>
                        <a:rPr kumimoji="1" lang="ja-JP" altLang="en-US" sz="2000" dirty="0"/>
                        <a:t>走る。</a:t>
                      </a:r>
                    </a:p>
                  </a:txBody>
                  <a:tcPr/>
                </a:tc>
                <a:tc>
                  <a:txBody>
                    <a:bodyPr/>
                    <a:lstStyle/>
                    <a:p>
                      <a:r>
                        <a:rPr kumimoji="1" lang="ja-JP" altLang="en-US" sz="2000" dirty="0"/>
                        <a:t>　　　　</a:t>
                      </a:r>
                      <a:r>
                        <a:rPr kumimoji="1" lang="en-US" altLang="ja-JP" sz="2000" dirty="0"/>
                        <a:t>37</a:t>
                      </a:r>
                    </a:p>
                    <a:p>
                      <a:r>
                        <a:rPr kumimoji="1" lang="ja-JP" altLang="en-US" sz="2000" dirty="0"/>
                        <a:t>国会議員は圧倒的に男性が多く、女性はきわめて少ない。</a:t>
                      </a:r>
                    </a:p>
                  </a:txBody>
                  <a:tcPr/>
                </a:tc>
                <a:tc>
                  <a:txBody>
                    <a:bodyPr/>
                    <a:lstStyle/>
                    <a:p>
                      <a:r>
                        <a:rPr kumimoji="1" lang="ja-JP" altLang="en-US" sz="2000" dirty="0"/>
                        <a:t>　　　　</a:t>
                      </a:r>
                      <a:r>
                        <a:rPr kumimoji="1" lang="en-US" altLang="ja-JP" sz="2000" dirty="0"/>
                        <a:t>38</a:t>
                      </a:r>
                    </a:p>
                    <a:p>
                      <a:r>
                        <a:rPr kumimoji="1" lang="ja-JP" altLang="en-US" sz="2000" dirty="0"/>
                        <a:t>両親は妹には食事の後片付けを言いつけるが、兄には何も言わない。</a:t>
                      </a:r>
                    </a:p>
                  </a:txBody>
                  <a:tcPr/>
                </a:tc>
                <a:tc>
                  <a:txBody>
                    <a:bodyPr/>
                    <a:lstStyle/>
                    <a:p>
                      <a:r>
                        <a:rPr kumimoji="1" lang="ja-JP" altLang="en-US" sz="2000" dirty="0"/>
                        <a:t>　　　　</a:t>
                      </a:r>
                      <a:r>
                        <a:rPr kumimoji="1" lang="en-US" altLang="ja-JP" sz="2000" dirty="0"/>
                        <a:t>39</a:t>
                      </a:r>
                    </a:p>
                    <a:p>
                      <a:r>
                        <a:rPr kumimoji="1" lang="ja-JP" altLang="en-US" sz="2000" dirty="0"/>
                        <a:t>女性は</a:t>
                      </a:r>
                      <a:r>
                        <a:rPr kumimoji="1" lang="en-US" altLang="ja-JP" sz="2000" dirty="0"/>
                        <a:t>16</a:t>
                      </a:r>
                      <a:r>
                        <a:rPr kumimoji="1" lang="ja-JP" altLang="en-US" sz="2000" dirty="0"/>
                        <a:t>歳で結婚できるが男性は</a:t>
                      </a:r>
                      <a:r>
                        <a:rPr kumimoji="1" lang="en-US" altLang="ja-JP" sz="2000" dirty="0"/>
                        <a:t>18</a:t>
                      </a:r>
                      <a:r>
                        <a:rPr kumimoji="1" lang="ja-JP" altLang="en-US" sz="2000" dirty="0"/>
                        <a:t>歳にならなければ結婚できない。</a:t>
                      </a:r>
                    </a:p>
                  </a:txBody>
                  <a:tcPr/>
                </a:tc>
                <a:tc>
                  <a:txBody>
                    <a:bodyPr/>
                    <a:lstStyle/>
                    <a:p>
                      <a:r>
                        <a:rPr kumimoji="1" lang="ja-JP" altLang="en-US" sz="2000" dirty="0"/>
                        <a:t>　　　　</a:t>
                      </a:r>
                      <a:r>
                        <a:rPr kumimoji="1" lang="en-US" altLang="ja-JP" sz="2000" dirty="0"/>
                        <a:t>40</a:t>
                      </a:r>
                    </a:p>
                    <a:p>
                      <a:r>
                        <a:rPr kumimoji="1" lang="ja-JP" altLang="en-US" sz="2000" dirty="0"/>
                        <a:t>テレビやポスターに女性の水着姿は多いが、男性の水着姿はほとんどない。</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57436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65978750"/>
              </p:ext>
            </p:extLst>
          </p:nvPr>
        </p:nvGraphicFramePr>
        <p:xfrm>
          <a:off x="0" y="1632355"/>
          <a:ext cx="12061373" cy="3666446"/>
        </p:xfrm>
        <a:graphic>
          <a:graphicData uri="http://schemas.openxmlformats.org/drawingml/2006/table">
            <a:tbl>
              <a:tblPr firstRow="1" bandRow="1">
                <a:tableStyleId>{5C22544A-7EE6-4342-B048-85BDC9FD1C3A}</a:tableStyleId>
              </a:tblPr>
              <a:tblGrid>
                <a:gridCol w="2042556">
                  <a:extLst>
                    <a:ext uri="{9D8B030D-6E8A-4147-A177-3AD203B41FA5}">
                      <a16:colId xmlns:a16="http://schemas.microsoft.com/office/drawing/2014/main" xmlns="" val="20000"/>
                    </a:ext>
                  </a:extLst>
                </a:gridCol>
                <a:gridCol w="2755076">
                  <a:extLst>
                    <a:ext uri="{9D8B030D-6E8A-4147-A177-3AD203B41FA5}">
                      <a16:colId xmlns:a16="http://schemas.microsoft.com/office/drawing/2014/main" xmlns="" val="20001"/>
                    </a:ext>
                  </a:extLst>
                </a:gridCol>
                <a:gridCol w="2351314">
                  <a:extLst>
                    <a:ext uri="{9D8B030D-6E8A-4147-A177-3AD203B41FA5}">
                      <a16:colId xmlns:a16="http://schemas.microsoft.com/office/drawing/2014/main" xmlns="" val="20002"/>
                    </a:ext>
                  </a:extLst>
                </a:gridCol>
                <a:gridCol w="2660073">
                  <a:extLst>
                    <a:ext uri="{9D8B030D-6E8A-4147-A177-3AD203B41FA5}">
                      <a16:colId xmlns:a16="http://schemas.microsoft.com/office/drawing/2014/main" xmlns="" val="20003"/>
                    </a:ext>
                  </a:extLst>
                </a:gridCol>
                <a:gridCol w="2252354">
                  <a:extLst>
                    <a:ext uri="{9D8B030D-6E8A-4147-A177-3AD203B41FA5}">
                      <a16:colId xmlns:a16="http://schemas.microsoft.com/office/drawing/2014/main" xmlns="" val="20004"/>
                    </a:ext>
                  </a:extLst>
                </a:gridCol>
              </a:tblGrid>
              <a:tr h="527006">
                <a:tc>
                  <a:txBody>
                    <a:bodyPr/>
                    <a:lstStyle/>
                    <a:p>
                      <a:r>
                        <a:rPr kumimoji="1" lang="ja-JP" altLang="en-US" sz="2000" dirty="0"/>
                        <a:t>　　　　</a:t>
                      </a:r>
                      <a:r>
                        <a:rPr kumimoji="1" lang="en-US" altLang="ja-JP" sz="2000" dirty="0"/>
                        <a:t>46</a:t>
                      </a:r>
                    </a:p>
                    <a:p>
                      <a:r>
                        <a:rPr kumimoji="1" lang="ja-JP" altLang="en-US" sz="2000" dirty="0"/>
                        <a:t>欧米では同性婚が認められるが、アジアの国で同性婚を認める国はない。</a:t>
                      </a:r>
                    </a:p>
                  </a:txBody>
                  <a:tcPr/>
                </a:tc>
                <a:tc>
                  <a:txBody>
                    <a:bodyPr/>
                    <a:lstStyle/>
                    <a:p>
                      <a:r>
                        <a:rPr kumimoji="1" lang="ja-JP" altLang="en-US" sz="2000" dirty="0"/>
                        <a:t>　　　 </a:t>
                      </a:r>
                      <a:r>
                        <a:rPr kumimoji="1" lang="en-US" altLang="ja-JP" sz="2000" dirty="0"/>
                        <a:t>47</a:t>
                      </a:r>
                    </a:p>
                    <a:p>
                      <a:r>
                        <a:rPr kumimoji="1" lang="ja-JP" altLang="en-US" sz="2000" dirty="0"/>
                        <a:t>ドイツの小学校で学ぶ日本人生徒は日本語を選択する権利があるが、日本の小学校で学ぶドイツ人はドイツ語を選択する権利がない。</a:t>
                      </a:r>
                    </a:p>
                  </a:txBody>
                  <a:tcPr/>
                </a:tc>
                <a:tc>
                  <a:txBody>
                    <a:bodyPr/>
                    <a:lstStyle/>
                    <a:p>
                      <a:r>
                        <a:rPr kumimoji="1" lang="ja-JP" altLang="en-US" sz="2000" dirty="0"/>
                        <a:t>　　　　</a:t>
                      </a:r>
                      <a:r>
                        <a:rPr kumimoji="1" lang="en-US" altLang="ja-JP" sz="2000" dirty="0"/>
                        <a:t>48</a:t>
                      </a:r>
                    </a:p>
                    <a:p>
                      <a:r>
                        <a:rPr kumimoji="1" lang="ja-JP" altLang="en-US" sz="2000" dirty="0"/>
                        <a:t>韓国の小学校で学ぶ日本人児童は日本文化の授業があるが、日本で学ぶ韓国人児童には、韓国文化の授業がない。</a:t>
                      </a:r>
                    </a:p>
                  </a:txBody>
                  <a:tcPr/>
                </a:tc>
                <a:tc>
                  <a:txBody>
                    <a:bodyPr/>
                    <a:lstStyle/>
                    <a:p>
                      <a:r>
                        <a:rPr kumimoji="1" lang="ja-JP" altLang="en-US" sz="2000" dirty="0"/>
                        <a:t>　　　　</a:t>
                      </a:r>
                      <a:r>
                        <a:rPr kumimoji="1" lang="en-US" altLang="ja-JP" sz="2000" dirty="0"/>
                        <a:t>49</a:t>
                      </a:r>
                    </a:p>
                    <a:p>
                      <a:r>
                        <a:rPr kumimoji="1" lang="ja-JP" altLang="en-US" sz="2000" dirty="0"/>
                        <a:t>ドイツでは永住資格を取るのにドイツ語ができなければならないが、日本では日本語が出来なくてもよい。</a:t>
                      </a:r>
                    </a:p>
                  </a:txBody>
                  <a:tcPr/>
                </a:tc>
                <a:tc>
                  <a:txBody>
                    <a:bodyPr/>
                    <a:lstStyle/>
                    <a:p>
                      <a:r>
                        <a:rPr kumimoji="1" lang="en-US" altLang="ja-JP" sz="2000" dirty="0"/>
                        <a:t>           50</a:t>
                      </a:r>
                    </a:p>
                    <a:p>
                      <a:r>
                        <a:rPr kumimoji="1" lang="ja-JP" altLang="en-US" sz="2000" dirty="0"/>
                        <a:t>カナダ国籍の人が日本に帰化する場合はカナダ国籍を放棄しなければならないが、日本国籍の人は日本国籍を放棄しないで、カナダ国籍をとることができる。</a:t>
                      </a:r>
                    </a:p>
                  </a:txBody>
                  <a:tcPr/>
                </a:tc>
                <a:extLst>
                  <a:ext uri="{0D108BD9-81ED-4DB2-BD59-A6C34878D82A}">
                    <a16:rowId xmlns:a16="http://schemas.microsoft.com/office/drawing/2014/main" xmlns="" val="10000"/>
                  </a:ext>
                </a:extLst>
              </a:tr>
              <a:tr h="527006">
                <a:tc gridSpan="5">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25368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xmlns="" id="{1EBBB0E5-8B31-4286-BF30-D0A556F33832}"/>
              </a:ext>
            </a:extLst>
          </p:cNvPr>
          <p:cNvSpPr txBox="1"/>
          <p:nvPr/>
        </p:nvSpPr>
        <p:spPr>
          <a:xfrm>
            <a:off x="268297" y="176270"/>
            <a:ext cx="12026527" cy="7940635"/>
          </a:xfrm>
          <a:prstGeom prst="rect">
            <a:avLst/>
          </a:prstGeom>
          <a:noFill/>
        </p:spPr>
        <p:txBody>
          <a:bodyPr wrap="square" rtlCol="0">
            <a:spAutoFit/>
          </a:bodyPr>
          <a:lstStyle/>
          <a:p>
            <a:r>
              <a:rPr kumimoji="1" lang="ja-JP" altLang="en-US" sz="2000" dirty="0"/>
              <a:t>参考・引用文献</a:t>
            </a:r>
            <a:endParaRPr kumimoji="1" lang="en-US" altLang="ja-JP" sz="2000" dirty="0"/>
          </a:p>
          <a:p>
            <a:endParaRPr lang="en-US" altLang="ja-JP" sz="2000" dirty="0"/>
          </a:p>
          <a:p>
            <a:r>
              <a:rPr lang="ja-JP" altLang="en-US" sz="2000" dirty="0"/>
              <a:t>開発教育推進セミナー編「ちがいのちがい」</a:t>
            </a:r>
            <a:r>
              <a:rPr lang="en-US" altLang="ja-JP" sz="2000" dirty="0"/>
              <a:t>『</a:t>
            </a:r>
            <a:r>
              <a:rPr lang="ja-JP" altLang="en-US" sz="2000" dirty="0"/>
              <a:t>新しい開発教育のすすめ方　改訂新版　地球市民を育てる立場から</a:t>
            </a:r>
            <a:r>
              <a:rPr lang="en-US" altLang="ja-JP" sz="2000" dirty="0"/>
              <a:t>』</a:t>
            </a:r>
            <a:r>
              <a:rPr lang="ja-JP" altLang="en-US" sz="2000" dirty="0"/>
              <a:t>古今書院</a:t>
            </a:r>
            <a:endParaRPr lang="en-US" altLang="ja-JP" sz="2000" dirty="0"/>
          </a:p>
          <a:p>
            <a:r>
              <a:rPr kumimoji="1" lang="ja-JP" altLang="en-US" sz="2000" dirty="0"/>
              <a:t>倉八順子（</a:t>
            </a:r>
            <a:r>
              <a:rPr kumimoji="1" lang="en-US" altLang="ja-JP" sz="2000" dirty="0"/>
              <a:t>2020</a:t>
            </a:r>
            <a:r>
              <a:rPr kumimoji="1" lang="ja-JP" altLang="en-US" sz="2000" dirty="0"/>
              <a:t>）</a:t>
            </a:r>
            <a:r>
              <a:rPr kumimoji="1" lang="en-US" altLang="ja-JP" sz="2000" dirty="0"/>
              <a:t>『</a:t>
            </a:r>
            <a:r>
              <a:rPr kumimoji="1" lang="ja-JP" altLang="en-US" sz="2000" dirty="0"/>
              <a:t>対話で育む多文化共生入門　ちがいを楽しみ、ともに生きる社会をめざした</a:t>
            </a:r>
            <a:r>
              <a:rPr kumimoji="1" lang="en-US" altLang="ja-JP" sz="2000" dirty="0"/>
              <a:t>』</a:t>
            </a:r>
            <a:r>
              <a:rPr kumimoji="1" lang="ja-JP" altLang="en-US" sz="2000" dirty="0"/>
              <a:t>明石書店</a:t>
            </a:r>
            <a:endParaRPr kumimoji="1" lang="en-US" altLang="ja-JP" sz="2000" dirty="0"/>
          </a:p>
          <a:p>
            <a:r>
              <a:rPr lang="ja-JP" altLang="en-US" sz="2000" dirty="0"/>
              <a:t>毎日新聞取材班編（</a:t>
            </a:r>
            <a:r>
              <a:rPr lang="en-US" altLang="ja-JP" sz="2000" dirty="0"/>
              <a:t>2020</a:t>
            </a:r>
            <a:r>
              <a:rPr lang="ja-JP" altLang="en-US" sz="2000" dirty="0"/>
              <a:t>）</a:t>
            </a:r>
            <a:r>
              <a:rPr lang="en-US" altLang="ja-JP" sz="2000" dirty="0"/>
              <a:t>『</a:t>
            </a:r>
            <a:r>
              <a:rPr lang="ja-JP" altLang="en-US" sz="2000" dirty="0"/>
              <a:t>にほんでいきる　外国からきた子どもたち</a:t>
            </a:r>
            <a:r>
              <a:rPr lang="en-US" altLang="ja-JP" sz="2000" dirty="0"/>
              <a:t>』</a:t>
            </a:r>
            <a:r>
              <a:rPr lang="ja-JP" altLang="en-US" sz="2000" dirty="0"/>
              <a:t>明石書店（</a:t>
            </a:r>
            <a:r>
              <a:rPr lang="en-US" altLang="ja-JP" sz="2000" dirty="0"/>
              <a:t>2020</a:t>
            </a:r>
            <a:r>
              <a:rPr lang="ja-JP" altLang="en-US" sz="2000" dirty="0"/>
              <a:t>）</a:t>
            </a:r>
            <a:endParaRPr lang="en-US" altLang="ja-JP" sz="2000" dirty="0"/>
          </a:p>
          <a:p>
            <a:endParaRPr lang="en-US" altLang="ja-JP" sz="2000" dirty="0"/>
          </a:p>
          <a:p>
            <a:r>
              <a:rPr lang="ja-JP" altLang="en-US" sz="2000" dirty="0"/>
              <a:t>ウェブサイト</a:t>
            </a:r>
            <a:endParaRPr lang="en-US" altLang="ja-JP" sz="2000" dirty="0"/>
          </a:p>
          <a:p>
            <a:r>
              <a:rPr lang="ja-JP" altLang="en-US" sz="2000" dirty="0"/>
              <a:t>出入国在留管理庁令和２年６月末公表資料</a:t>
            </a:r>
            <a:endParaRPr lang="en-US" altLang="ja-JP" sz="2000" dirty="0"/>
          </a:p>
          <a:p>
            <a:endParaRPr lang="en-US" altLang="ja-JP" sz="2000" dirty="0"/>
          </a:p>
          <a:p>
            <a:r>
              <a:rPr lang="ja-JP" altLang="en-US" sz="2000" dirty="0"/>
              <a:t>外務省ウェブサイト「世界人権宣言」（仮訳文）</a:t>
            </a:r>
            <a:endParaRPr lang="en-US" altLang="ja-JP" sz="2000" dirty="0"/>
          </a:p>
          <a:p>
            <a:r>
              <a:rPr kumimoji="1" lang="ja-JP" altLang="en-US" sz="2000" dirty="0"/>
              <a:t>総務省（</a:t>
            </a:r>
            <a:r>
              <a:rPr kumimoji="1" lang="en-US" altLang="ja-JP" sz="2000" dirty="0"/>
              <a:t>2006</a:t>
            </a:r>
            <a:r>
              <a:rPr kumimoji="1" lang="ja-JP" altLang="en-US" sz="2000" dirty="0"/>
              <a:t>）　</a:t>
            </a:r>
            <a:r>
              <a:rPr kumimoji="1" lang="en-US" altLang="ja-JP" sz="2000" dirty="0"/>
              <a:t>『</a:t>
            </a:r>
            <a:r>
              <a:rPr kumimoji="1" lang="ja-JP" altLang="en-US" sz="2000" dirty="0"/>
              <a:t>多文化共生の推進に関する研究会報告書ー地域における多文化共生の推進に向けて</a:t>
            </a:r>
            <a:r>
              <a:rPr kumimoji="1" lang="en-US" altLang="ja-JP" sz="2000" dirty="0"/>
              <a:t>』</a:t>
            </a:r>
          </a:p>
          <a:p>
            <a:endParaRPr lang="en-US" altLang="ja-JP" sz="2000" dirty="0">
              <a:solidFill>
                <a:srgbClr val="0563C1"/>
              </a:solidFill>
              <a:hlinkClick r:id="rId2">
                <a:extLst>
                  <a:ext uri="{A12FA001-AC4F-418D-AE19-62706E023703}">
                    <ahyp:hlinkClr xmlns:ahyp="http://schemas.microsoft.com/office/drawing/2018/hyperlinkcolor" xmlns="" val="tx"/>
                  </a:ext>
                </a:extLst>
              </a:hlinkClick>
            </a:endParaRPr>
          </a:p>
          <a:p>
            <a:r>
              <a:rPr lang="ja-JP" altLang="en-US" sz="2000" dirty="0">
                <a:solidFill>
                  <a:srgbClr val="0563C1"/>
                </a:solidFill>
                <a:hlinkClick r:id="rId2">
                  <a:extLst>
                    <a:ext uri="{A12FA001-AC4F-418D-AE19-62706E023703}">
                      <ahyp:hlinkClr xmlns:ahyp="http://schemas.microsoft.com/office/drawing/2018/hyperlinkcolor" xmlns="" val="tx"/>
                    </a:ext>
                  </a:extLst>
                </a:hlinkClick>
              </a:rPr>
              <a:t>「日本語指導が必要な児童生徒の受入状況等に関する調査（平成</a:t>
            </a:r>
            <a:r>
              <a:rPr lang="en-US" altLang="ja-JP" sz="2000" dirty="0">
                <a:solidFill>
                  <a:srgbClr val="0563C1"/>
                </a:solidFill>
                <a:hlinkClick r:id="rId2">
                  <a:extLst>
                    <a:ext uri="{A12FA001-AC4F-418D-AE19-62706E023703}">
                      <ahyp:hlinkClr xmlns:ahyp="http://schemas.microsoft.com/office/drawing/2018/hyperlinkcolor" xmlns="" val="tx"/>
                    </a:ext>
                  </a:extLst>
                </a:hlinkClick>
              </a:rPr>
              <a:t>30</a:t>
            </a:r>
            <a:r>
              <a:rPr lang="ja-JP" altLang="en-US" sz="2000" dirty="0">
                <a:solidFill>
                  <a:srgbClr val="0563C1"/>
                </a:solidFill>
                <a:hlinkClick r:id="rId2">
                  <a:extLst>
                    <a:ext uri="{A12FA001-AC4F-418D-AE19-62706E023703}">
                      <ahyp:hlinkClr xmlns:ahyp="http://schemas.microsoft.com/office/drawing/2018/hyperlinkcolor" xmlns="" val="tx"/>
                    </a:ext>
                  </a:extLst>
                </a:hlinkClick>
              </a:rPr>
              <a:t>年度）」の結果の訂正について：文部科学省 </a:t>
            </a:r>
            <a:r>
              <a:rPr lang="en-US" altLang="ja-JP" sz="2000" dirty="0">
                <a:hlinkClick r:id="rId2">
                  <a:extLst>
                    <a:ext uri="{A12FA001-AC4F-418D-AE19-62706E023703}">
                      <ahyp:hlinkClr xmlns:ahyp="http://schemas.microsoft.com/office/drawing/2018/hyperlinkcolor" xmlns="" val="tx"/>
                    </a:ext>
                  </a:extLst>
                </a:hlinkClick>
              </a:rPr>
              <a:t>(mext.go.jp)</a:t>
            </a:r>
            <a:endParaRPr lang="en-US" altLang="ja-JP" sz="2000" dirty="0"/>
          </a:p>
          <a:p>
            <a:r>
              <a:rPr lang="en-US" altLang="ja-JP" sz="2000" dirty="0">
                <a:hlinkClick r:id="rId3"/>
              </a:rPr>
              <a:t>r1418257_01.pdf (bunka.go.jp)</a:t>
            </a:r>
            <a:endParaRPr lang="en-US" altLang="ja-JP" sz="2000" dirty="0"/>
          </a:p>
          <a:p>
            <a:endParaRPr lang="en-US" altLang="ja-JP" sz="2000" dirty="0"/>
          </a:p>
          <a:p>
            <a:r>
              <a:rPr lang="en-US" altLang="ja-JP" sz="2000" dirty="0"/>
              <a:t>https;//www.mipex.eu/</a:t>
            </a:r>
          </a:p>
          <a:p>
            <a:endParaRPr kumimoji="1" lang="en-US" altLang="ja-JP" sz="2000" dirty="0"/>
          </a:p>
          <a:p>
            <a:r>
              <a:rPr kumimoji="1" lang="ja-JP" altLang="en-US" sz="2000" dirty="0"/>
              <a:t>立川市ホームページ</a:t>
            </a:r>
            <a:endParaRPr kumimoji="1" lang="en-US" altLang="ja-JP" sz="2000" dirty="0"/>
          </a:p>
          <a:p>
            <a:r>
              <a:rPr lang="ja-JP" altLang="en-US" sz="2000" dirty="0"/>
              <a:t>たちかわ多文化共生センターホームページ</a:t>
            </a:r>
            <a:endParaRPr lang="en-US" altLang="ja-JP" sz="2000" dirty="0"/>
          </a:p>
          <a:p>
            <a:endParaRPr kumimoji="1" lang="ja-JP" altLang="en-US" dirty="0"/>
          </a:p>
          <a:p>
            <a:endParaRPr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92773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756" y="403761"/>
            <a:ext cx="11245932" cy="4401205"/>
          </a:xfrm>
          <a:prstGeom prst="rect">
            <a:avLst/>
          </a:prstGeom>
          <a:noFill/>
        </p:spPr>
        <p:txBody>
          <a:bodyPr wrap="square" rtlCol="0">
            <a:spAutoFit/>
          </a:bodyPr>
          <a:lstStyle/>
          <a:p>
            <a:r>
              <a:rPr kumimoji="1" lang="ja-JP" altLang="en-US" sz="2800" dirty="0"/>
              <a:t>１．</a:t>
            </a:r>
            <a:r>
              <a:rPr kumimoji="1" lang="en-US" altLang="ja-JP" sz="2800" dirty="0"/>
              <a:t>『</a:t>
            </a:r>
            <a:r>
              <a:rPr kumimoji="1" lang="ja-JP" altLang="en-US" sz="2800" dirty="0"/>
              <a:t>多文化共生</a:t>
            </a:r>
            <a:r>
              <a:rPr kumimoji="1" lang="en-US" altLang="ja-JP" sz="2800" dirty="0"/>
              <a:t>』</a:t>
            </a:r>
            <a:r>
              <a:rPr kumimoji="1" lang="ja-JP" altLang="en-US" sz="2800" dirty="0"/>
              <a:t>ってなんだろう</a:t>
            </a:r>
            <a:endParaRPr kumimoji="1" lang="en-US" altLang="ja-JP" sz="2800" dirty="0"/>
          </a:p>
          <a:p>
            <a:endParaRPr lang="en-US" altLang="ja-JP" sz="2800" dirty="0"/>
          </a:p>
          <a:p>
            <a:endParaRPr kumimoji="1" lang="en-US" altLang="ja-JP" sz="2800" dirty="0"/>
          </a:p>
          <a:p>
            <a:r>
              <a:rPr kumimoji="1" lang="ja-JP" altLang="en-US" sz="2800" dirty="0"/>
              <a:t>２．立川市多文化共生都市宣言</a:t>
            </a:r>
            <a:endParaRPr kumimoji="1" lang="en-US" altLang="ja-JP" sz="2800" dirty="0"/>
          </a:p>
          <a:p>
            <a:endParaRPr lang="en-US" altLang="ja-JP" sz="2800" dirty="0"/>
          </a:p>
          <a:p>
            <a:endParaRPr kumimoji="1" lang="en-US" altLang="ja-JP" sz="2800" dirty="0"/>
          </a:p>
          <a:p>
            <a:r>
              <a:rPr kumimoji="1" lang="ja-JP" altLang="en-US" sz="2800" dirty="0"/>
              <a:t>３．日本の</a:t>
            </a:r>
            <a:r>
              <a:rPr kumimoji="1" lang="en-US" altLang="ja-JP" sz="2800" dirty="0"/>
              <a:t>『</a:t>
            </a:r>
            <a:r>
              <a:rPr kumimoji="1" lang="ja-JP" altLang="en-US" sz="2800" dirty="0"/>
              <a:t>多文化共生</a:t>
            </a:r>
            <a:r>
              <a:rPr kumimoji="1" lang="en-US" altLang="ja-JP" sz="2800" dirty="0"/>
              <a:t>』</a:t>
            </a:r>
          </a:p>
          <a:p>
            <a:endParaRPr lang="en-US" altLang="ja-JP" sz="2800" dirty="0"/>
          </a:p>
          <a:p>
            <a:endParaRPr kumimoji="1" lang="en-US" altLang="ja-JP" sz="2800" dirty="0"/>
          </a:p>
          <a:p>
            <a:r>
              <a:rPr kumimoji="1" lang="ja-JP" altLang="en-US" sz="2800" dirty="0"/>
              <a:t>４．</a:t>
            </a:r>
            <a:r>
              <a:rPr kumimoji="1" lang="en-US" altLang="ja-JP" sz="2800" dirty="0"/>
              <a:t>『</a:t>
            </a:r>
            <a:r>
              <a:rPr kumimoji="1" lang="ja-JP" altLang="en-US" sz="2800" dirty="0"/>
              <a:t>多文化共生</a:t>
            </a:r>
            <a:r>
              <a:rPr kumimoji="1" lang="en-US" altLang="ja-JP" sz="2800" dirty="0"/>
              <a:t>』</a:t>
            </a:r>
            <a:r>
              <a:rPr kumimoji="1" lang="ja-JP" altLang="en-US" sz="2800" dirty="0"/>
              <a:t>のために　　「ちがい」のちがいについて考える</a:t>
            </a:r>
          </a:p>
        </p:txBody>
      </p:sp>
    </p:spTree>
    <p:extLst>
      <p:ext uri="{BB962C8B-B14F-4D97-AF65-F5344CB8AC3E}">
        <p14:creationId xmlns:p14="http://schemas.microsoft.com/office/powerpoint/2010/main" val="240259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5636" y="83128"/>
            <a:ext cx="11507190" cy="8032968"/>
          </a:xfrm>
          <a:prstGeom prst="rect">
            <a:avLst/>
          </a:prstGeom>
          <a:noFill/>
        </p:spPr>
        <p:txBody>
          <a:bodyPr wrap="square" rtlCol="0">
            <a:spAutoFit/>
          </a:bodyPr>
          <a:lstStyle/>
          <a:p>
            <a:r>
              <a:rPr kumimoji="1" lang="en-US" altLang="ja-JP" sz="3200" dirty="0">
                <a:solidFill>
                  <a:srgbClr val="00B050"/>
                </a:solidFill>
              </a:rPr>
              <a:t>Ⅰ</a:t>
            </a:r>
            <a:r>
              <a:rPr kumimoji="1" lang="ja-JP" altLang="en-US" sz="3200" dirty="0">
                <a:solidFill>
                  <a:srgbClr val="00B050"/>
                </a:solidFill>
              </a:rPr>
              <a:t>　多文化共生って何だろう？</a:t>
            </a:r>
            <a:endParaRPr kumimoji="1" lang="en-US" altLang="ja-JP" sz="3200" dirty="0">
              <a:solidFill>
                <a:srgbClr val="00B050"/>
              </a:solidFill>
            </a:endParaRPr>
          </a:p>
          <a:p>
            <a:endParaRPr lang="en-US" altLang="ja-JP" sz="3200" dirty="0"/>
          </a:p>
          <a:p>
            <a:r>
              <a:rPr lang="en-US" altLang="ja-JP" sz="3200" dirty="0"/>
              <a:t>Q</a:t>
            </a:r>
            <a:r>
              <a:rPr lang="ja-JP" altLang="en-US" sz="3200" dirty="0"/>
              <a:t>１</a:t>
            </a:r>
            <a:r>
              <a:rPr lang="en-US" altLang="ja-JP" sz="3200" dirty="0"/>
              <a:t>)</a:t>
            </a:r>
            <a:r>
              <a:rPr lang="ja-JP" altLang="en-US" sz="3200" dirty="0"/>
              <a:t>日本に</a:t>
            </a:r>
            <a:r>
              <a:rPr lang="en-US" altLang="ja-JP" sz="3200" dirty="0"/>
              <a:t>『</a:t>
            </a:r>
            <a:r>
              <a:rPr lang="ja-JP" altLang="en-US" sz="3200" dirty="0"/>
              <a:t>移民</a:t>
            </a:r>
            <a:r>
              <a:rPr lang="en-US" altLang="ja-JP" sz="3200" dirty="0"/>
              <a:t>』</a:t>
            </a:r>
            <a:r>
              <a:rPr lang="ja-JP" altLang="en-US" sz="3200" dirty="0"/>
              <a:t>はいるでしょうか。</a:t>
            </a:r>
            <a:endParaRPr lang="en-US" altLang="ja-JP" sz="3200" dirty="0"/>
          </a:p>
          <a:p>
            <a:r>
              <a:rPr lang="en-US" altLang="ja-JP" sz="3200" dirty="0"/>
              <a:t>             1.  </a:t>
            </a:r>
            <a:r>
              <a:rPr lang="ja-JP" altLang="en-US" sz="3200" dirty="0"/>
              <a:t>いる　　　　　　　２．いない</a:t>
            </a:r>
            <a:endParaRPr lang="en-US" altLang="ja-JP" sz="3200" dirty="0"/>
          </a:p>
          <a:p>
            <a:endParaRPr kumimoji="1" lang="en-US" altLang="ja-JP" sz="3200" dirty="0"/>
          </a:p>
          <a:p>
            <a:r>
              <a:rPr kumimoji="1" lang="en-US" altLang="ja-JP" sz="3200" dirty="0"/>
              <a:t>Q</a:t>
            </a:r>
            <a:r>
              <a:rPr kumimoji="1" lang="ja-JP" altLang="en-US" sz="3200" dirty="0"/>
              <a:t>２</a:t>
            </a:r>
            <a:r>
              <a:rPr kumimoji="1" lang="en-US" altLang="ja-JP" sz="3200" dirty="0"/>
              <a:t>)</a:t>
            </a:r>
            <a:r>
              <a:rPr kumimoji="1" lang="ja-JP" altLang="en-US" sz="3200" dirty="0"/>
              <a:t>日本に住む外国人はどのくらいいるでしょうか。</a:t>
            </a:r>
            <a:endParaRPr kumimoji="1" lang="en-US" altLang="ja-JP" sz="3200" dirty="0"/>
          </a:p>
          <a:p>
            <a:r>
              <a:rPr lang="ja-JP" altLang="en-US" sz="3200" dirty="0"/>
              <a:t>　　　　１．</a:t>
            </a:r>
            <a:r>
              <a:rPr lang="en-US" altLang="ja-JP" sz="3200" dirty="0"/>
              <a:t>2880</a:t>
            </a:r>
            <a:r>
              <a:rPr lang="ja-JP" altLang="en-US" sz="3200" dirty="0"/>
              <a:t>万人　　２．</a:t>
            </a:r>
            <a:r>
              <a:rPr lang="en-US" altLang="ja-JP" sz="3200" dirty="0"/>
              <a:t>288</a:t>
            </a:r>
            <a:r>
              <a:rPr lang="ja-JP" altLang="en-US" sz="3200" dirty="0"/>
              <a:t>万人　　３．</a:t>
            </a:r>
            <a:r>
              <a:rPr lang="en-US" altLang="ja-JP" sz="3200" dirty="0"/>
              <a:t>28</a:t>
            </a:r>
            <a:r>
              <a:rPr lang="ja-JP" altLang="en-US" sz="3200" dirty="0"/>
              <a:t>万人</a:t>
            </a:r>
            <a:endParaRPr lang="en-US" altLang="ja-JP" sz="3200" dirty="0"/>
          </a:p>
          <a:p>
            <a:endParaRPr kumimoji="1" lang="en-US" altLang="ja-JP" sz="3200" dirty="0"/>
          </a:p>
          <a:p>
            <a:r>
              <a:rPr kumimoji="1" lang="ja-JP" altLang="en-US" sz="3200" dirty="0"/>
              <a:t>Ｑ</a:t>
            </a:r>
            <a:r>
              <a:rPr kumimoji="1" lang="en-US" altLang="ja-JP" sz="3200" dirty="0"/>
              <a:t>3</a:t>
            </a:r>
            <a:r>
              <a:rPr kumimoji="1" lang="ja-JP" altLang="en-US" sz="3200" dirty="0"/>
              <a:t>）日本に住む外国人の出身国のベスト５はどこでしょうか。</a:t>
            </a:r>
            <a:endParaRPr kumimoji="1" lang="en-US" altLang="ja-JP" sz="3200" dirty="0"/>
          </a:p>
          <a:p>
            <a:endParaRPr lang="en-US" altLang="ja-JP" sz="3200" dirty="0"/>
          </a:p>
          <a:p>
            <a:r>
              <a:rPr lang="ja-JP" altLang="en-US" sz="2800" dirty="0"/>
              <a:t>Ｑ４</a:t>
            </a:r>
            <a:r>
              <a:rPr kumimoji="1" lang="en-US" altLang="ja-JP" sz="2800" dirty="0"/>
              <a:t>)</a:t>
            </a:r>
            <a:r>
              <a:rPr kumimoji="1" lang="ja-JP" altLang="en-US" sz="2800" dirty="0"/>
              <a:t>外国人が多い都道府県のベスト５はどこでしょうか。</a:t>
            </a:r>
            <a:endParaRPr kumimoji="1" lang="en-US" altLang="ja-JP" sz="2800" dirty="0"/>
          </a:p>
          <a:p>
            <a:endParaRPr lang="en-US" altLang="ja-JP" sz="2800" dirty="0"/>
          </a:p>
          <a:p>
            <a:r>
              <a:rPr lang="ja-JP" altLang="en-US" sz="2800" dirty="0"/>
              <a:t>　</a:t>
            </a:r>
            <a:endParaRPr lang="en-US" altLang="ja-JP" sz="2800" dirty="0"/>
          </a:p>
          <a:p>
            <a:endParaRPr lang="en-US" altLang="ja-JP" sz="2800" dirty="0"/>
          </a:p>
          <a:p>
            <a:endParaRPr lang="en-US" altLang="ja-JP" sz="2800" dirty="0"/>
          </a:p>
          <a:p>
            <a:endParaRPr kumimoji="1" lang="en-US" altLang="ja-JP" sz="2800" dirty="0"/>
          </a:p>
          <a:p>
            <a:r>
              <a:rPr lang="ja-JP" altLang="en-US" sz="2800" dirty="0"/>
              <a:t>　　　　　　</a:t>
            </a:r>
            <a:endParaRPr kumimoji="1" lang="ja-JP" altLang="en-US" dirty="0"/>
          </a:p>
        </p:txBody>
      </p:sp>
    </p:spTree>
    <p:extLst>
      <p:ext uri="{BB962C8B-B14F-4D97-AF65-F5344CB8AC3E}">
        <p14:creationId xmlns:p14="http://schemas.microsoft.com/office/powerpoint/2010/main" val="291139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7961" y="694063"/>
            <a:ext cx="10267721" cy="2308324"/>
          </a:xfrm>
          <a:prstGeom prst="rect">
            <a:avLst/>
          </a:prstGeom>
          <a:noFill/>
        </p:spPr>
        <p:txBody>
          <a:bodyPr wrap="square" rtlCol="0">
            <a:spAutoFit/>
          </a:bodyPr>
          <a:lstStyle/>
          <a:p>
            <a:r>
              <a:rPr kumimoji="1" lang="ja-JP" altLang="en-US" sz="2400" dirty="0" smtClean="0"/>
              <a:t>国際連合での移民</a:t>
            </a:r>
            <a:r>
              <a:rPr kumimoji="1" lang="en-US" altLang="ja-JP" sz="2400" dirty="0" smtClean="0"/>
              <a:t>(immigrant)</a:t>
            </a:r>
            <a:r>
              <a:rPr kumimoji="1" lang="ja-JP" altLang="en-US" sz="2400" dirty="0" smtClean="0"/>
              <a:t>の定義は「</a:t>
            </a:r>
            <a:r>
              <a:rPr kumimoji="1" lang="en-US" altLang="ja-JP" sz="2400" dirty="0" smtClean="0"/>
              <a:t>1</a:t>
            </a:r>
            <a:r>
              <a:rPr kumimoji="1" lang="ja-JP" altLang="en-US" sz="2400" dirty="0" smtClean="0"/>
              <a:t>年以上滞在する外国人労働者」</a:t>
            </a:r>
            <a:endParaRPr kumimoji="1" lang="en-US" altLang="ja-JP" sz="2400" dirty="0" smtClean="0"/>
          </a:p>
          <a:p>
            <a:endParaRPr lang="en-US" altLang="ja-JP" sz="2400" dirty="0"/>
          </a:p>
          <a:p>
            <a:r>
              <a:rPr kumimoji="1" lang="ja-JP" altLang="en-US" sz="2400" dirty="0" smtClean="0"/>
              <a:t>日本では、政府・自治体は</a:t>
            </a:r>
            <a:r>
              <a:rPr kumimoji="1" lang="en-US" altLang="ja-JP" sz="2400" dirty="0" smtClean="0"/>
              <a:t>『</a:t>
            </a:r>
            <a:r>
              <a:rPr kumimoji="1" lang="ja-JP" altLang="en-US" sz="2400" dirty="0" smtClean="0"/>
              <a:t>外国人労働者</a:t>
            </a:r>
            <a:r>
              <a:rPr kumimoji="1" lang="en-US" altLang="ja-JP" sz="2400" dirty="0" smtClean="0"/>
              <a:t>』</a:t>
            </a:r>
            <a:r>
              <a:rPr kumimoji="1" lang="ja-JP" altLang="en-US" sz="2400" dirty="0" smtClean="0"/>
              <a:t>ということばを使ってきた。</a:t>
            </a:r>
            <a:endParaRPr kumimoji="1" lang="en-US" altLang="ja-JP" sz="2400" dirty="0" smtClean="0"/>
          </a:p>
          <a:p>
            <a:endParaRPr lang="en-US" altLang="ja-JP" sz="2400" dirty="0" smtClean="0"/>
          </a:p>
          <a:p>
            <a:r>
              <a:rPr lang="en-US" altLang="ja-JP" sz="2400" dirty="0"/>
              <a:t>2018</a:t>
            </a:r>
            <a:r>
              <a:rPr lang="ja-JP" altLang="en-US" sz="2400" dirty="0" smtClean="0"/>
              <a:t>年、</a:t>
            </a:r>
            <a:r>
              <a:rPr lang="en-US" altLang="ja-JP" sz="2400" dirty="0" smtClean="0"/>
              <a:t>『</a:t>
            </a:r>
            <a:r>
              <a:rPr lang="ja-JP" altLang="en-US" sz="2400" dirty="0" smtClean="0"/>
              <a:t>高度人材</a:t>
            </a:r>
            <a:r>
              <a:rPr lang="en-US" altLang="ja-JP" sz="2400" dirty="0" smtClean="0"/>
              <a:t>』</a:t>
            </a:r>
            <a:r>
              <a:rPr lang="ja-JP" altLang="en-US" sz="2400" dirty="0" err="1" smtClean="0"/>
              <a:t>だけ</a:t>
            </a:r>
            <a:r>
              <a:rPr lang="ja-JP" altLang="en-US" sz="2400" dirty="0" smtClean="0"/>
              <a:t>ではなく、未熟練労働者を受け入れる</a:t>
            </a:r>
            <a:r>
              <a:rPr lang="en-US" altLang="ja-JP" sz="2400" dirty="0" smtClean="0"/>
              <a:t>『</a:t>
            </a:r>
            <a:r>
              <a:rPr lang="ja-JP" altLang="en-US" sz="2400" dirty="0" smtClean="0"/>
              <a:t>特定技能</a:t>
            </a:r>
            <a:r>
              <a:rPr lang="en-US" altLang="ja-JP" sz="2400" dirty="0" smtClean="0"/>
              <a:t>』</a:t>
            </a:r>
            <a:r>
              <a:rPr lang="ja-JP" altLang="en-US" sz="2400" dirty="0" smtClean="0"/>
              <a:t>就労ビザができてから、</a:t>
            </a:r>
            <a:r>
              <a:rPr lang="en-US" altLang="ja-JP" sz="2400" dirty="0" smtClean="0"/>
              <a:t>『</a:t>
            </a:r>
            <a:r>
              <a:rPr lang="ja-JP" altLang="en-US" sz="2400" dirty="0" smtClean="0"/>
              <a:t>移民</a:t>
            </a:r>
            <a:r>
              <a:rPr lang="en-US" altLang="ja-JP" sz="2400" dirty="0" smtClean="0"/>
              <a:t>』</a:t>
            </a:r>
            <a:r>
              <a:rPr lang="ja-JP" altLang="en-US" sz="2400" dirty="0" smtClean="0"/>
              <a:t>が使われるようになった。</a:t>
            </a:r>
            <a:endParaRPr kumimoji="1" lang="ja-JP" altLang="en-US" sz="2400" dirty="0"/>
          </a:p>
        </p:txBody>
      </p:sp>
    </p:spTree>
    <p:extLst>
      <p:ext uri="{BB962C8B-B14F-4D97-AF65-F5344CB8AC3E}">
        <p14:creationId xmlns:p14="http://schemas.microsoft.com/office/powerpoint/2010/main" val="128251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20315"/>
            <a:ext cx="7143424" cy="5694219"/>
          </a:xfrm>
          <a:prstGeom prst="rect">
            <a:avLst/>
          </a:prstGeom>
        </p:spPr>
      </p:pic>
      <p:sp>
        <p:nvSpPr>
          <p:cNvPr id="4" name="正方形/長方形 3"/>
          <p:cNvSpPr/>
          <p:nvPr/>
        </p:nvSpPr>
        <p:spPr>
          <a:xfrm>
            <a:off x="6398942" y="6029868"/>
            <a:ext cx="5038559" cy="369332"/>
          </a:xfrm>
          <a:prstGeom prst="rect">
            <a:avLst/>
          </a:prstGeom>
        </p:spPr>
        <p:txBody>
          <a:bodyPr wrap="none">
            <a:spAutoFit/>
          </a:bodyPr>
          <a:lstStyle/>
          <a:p>
            <a:r>
              <a:rPr lang="ja-JP" altLang="en-US" dirty="0"/>
              <a:t>出典　出入国在留管理庁令和２年６月末公表資料</a:t>
            </a:r>
            <a:endParaRPr lang="en-US" altLang="ja-JP" dirty="0"/>
          </a:p>
        </p:txBody>
      </p:sp>
      <p:sp>
        <p:nvSpPr>
          <p:cNvPr id="3" name="テキスト ボックス 2"/>
          <p:cNvSpPr txBox="1"/>
          <p:nvPr/>
        </p:nvSpPr>
        <p:spPr>
          <a:xfrm>
            <a:off x="5851949" y="1366090"/>
            <a:ext cx="6211521" cy="2862322"/>
          </a:xfrm>
          <a:prstGeom prst="rect">
            <a:avLst/>
          </a:prstGeom>
          <a:noFill/>
        </p:spPr>
        <p:txBody>
          <a:bodyPr wrap="square" rtlCol="0">
            <a:spAutoFit/>
          </a:bodyPr>
          <a:lstStyle/>
          <a:p>
            <a:r>
              <a:rPr kumimoji="1" lang="ja-JP" altLang="en-US" sz="2000" dirty="0" smtClean="0"/>
              <a:t>日本に住む外国人</a:t>
            </a:r>
            <a:r>
              <a:rPr kumimoji="1" lang="en-US" altLang="ja-JP" sz="2000" dirty="0" smtClean="0"/>
              <a:t>288</a:t>
            </a:r>
            <a:r>
              <a:rPr kumimoji="1" lang="ja-JP" altLang="en-US" sz="2000" dirty="0" smtClean="0"/>
              <a:t>万人　</a:t>
            </a:r>
            <a:r>
              <a:rPr kumimoji="1" lang="en-US" altLang="ja-JP" sz="2000" dirty="0" smtClean="0"/>
              <a:t>2020</a:t>
            </a:r>
            <a:r>
              <a:rPr kumimoji="1" lang="ja-JP" altLang="en-US" sz="2000" dirty="0" smtClean="0"/>
              <a:t>年</a:t>
            </a:r>
            <a:r>
              <a:rPr kumimoji="1" lang="en-US" altLang="ja-JP" sz="2000" dirty="0" smtClean="0"/>
              <a:t>6</a:t>
            </a:r>
            <a:r>
              <a:rPr kumimoji="1" lang="ja-JP" altLang="en-US" sz="2000" dirty="0" smtClean="0"/>
              <a:t>月末　日本の人口の</a:t>
            </a:r>
            <a:r>
              <a:rPr kumimoji="1" lang="en-US" altLang="ja-JP" sz="2000" dirty="0" smtClean="0"/>
              <a:t>2.5%</a:t>
            </a:r>
          </a:p>
          <a:p>
            <a:endParaRPr lang="en-US" altLang="ja-JP" sz="2000" dirty="0"/>
          </a:p>
          <a:p>
            <a:endParaRPr kumimoji="1" lang="en-US" altLang="ja-JP" sz="2000" dirty="0" smtClean="0"/>
          </a:p>
          <a:p>
            <a:r>
              <a:rPr kumimoji="1" lang="ja-JP" altLang="en-US" sz="2000" dirty="0" smtClean="0"/>
              <a:t>１年以上滞在する外国人労働者</a:t>
            </a:r>
            <a:endParaRPr kumimoji="1" lang="en-US" altLang="ja-JP" sz="2000" dirty="0" smtClean="0"/>
          </a:p>
          <a:p>
            <a:endParaRPr kumimoji="1" lang="en-US" altLang="ja-JP" sz="2000" dirty="0" smtClean="0"/>
          </a:p>
          <a:p>
            <a:r>
              <a:rPr kumimoji="1" lang="ja-JP" altLang="en-US" sz="2000" dirty="0" smtClean="0"/>
              <a:t>永住者（</a:t>
            </a:r>
            <a:r>
              <a:rPr kumimoji="1" lang="en-US" altLang="ja-JP" sz="2000" dirty="0" smtClean="0"/>
              <a:t>27.8%)</a:t>
            </a:r>
            <a:r>
              <a:rPr kumimoji="1" lang="ja-JP" altLang="en-US" sz="2000" dirty="0" smtClean="0"/>
              <a:t>・技能実習生</a:t>
            </a:r>
            <a:r>
              <a:rPr kumimoji="1" lang="en-US" altLang="ja-JP" sz="2000" dirty="0" smtClean="0"/>
              <a:t>(13.9%)</a:t>
            </a:r>
            <a:r>
              <a:rPr kumimoji="1" lang="ja-JP" altLang="en-US" sz="2000" dirty="0" smtClean="0"/>
              <a:t>・特別永住者</a:t>
            </a:r>
            <a:r>
              <a:rPr kumimoji="1" lang="en-US" altLang="ja-JP" sz="2000" dirty="0" smtClean="0"/>
              <a:t>(10.7%)</a:t>
            </a:r>
            <a:r>
              <a:rPr kumimoji="1" lang="ja-JP" altLang="en-US" sz="2000" dirty="0" smtClean="0"/>
              <a:t>・定住者</a:t>
            </a:r>
            <a:r>
              <a:rPr kumimoji="1" lang="en-US" altLang="ja-JP" sz="2000" dirty="0" smtClean="0"/>
              <a:t>(7.1%)</a:t>
            </a:r>
            <a:r>
              <a:rPr kumimoji="1" lang="ja-JP" altLang="en-US" sz="2000" dirty="0" smtClean="0"/>
              <a:t>・技術</a:t>
            </a:r>
            <a:r>
              <a:rPr kumimoji="1" lang="en-US" altLang="ja-JP" sz="2000" dirty="0" smtClean="0"/>
              <a:t>/</a:t>
            </a:r>
            <a:r>
              <a:rPr kumimoji="1" lang="ja-JP" altLang="en-US" sz="2000" dirty="0" smtClean="0"/>
              <a:t>人文知識国際業務（</a:t>
            </a:r>
            <a:r>
              <a:rPr kumimoji="1" lang="en-US" altLang="ja-JP" sz="2000" dirty="0" smtClean="0"/>
              <a:t>10.0%)</a:t>
            </a:r>
            <a:r>
              <a:rPr kumimoji="1" lang="ja-JP" altLang="en-US" sz="2000" dirty="0" smtClean="0"/>
              <a:t>で、</a:t>
            </a:r>
            <a:r>
              <a:rPr kumimoji="1" lang="en-US" altLang="ja-JP" sz="2000" dirty="0" smtClean="0"/>
              <a:t>62.4%</a:t>
            </a:r>
            <a:endParaRPr kumimoji="1" lang="ja-JP" altLang="en-US" sz="2000" dirty="0"/>
          </a:p>
        </p:txBody>
      </p:sp>
    </p:spTree>
    <p:extLst>
      <p:ext uri="{BB962C8B-B14F-4D97-AF65-F5344CB8AC3E}">
        <p14:creationId xmlns:p14="http://schemas.microsoft.com/office/powerpoint/2010/main" val="72737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06872" y="1395227"/>
            <a:ext cx="7848417" cy="4220996"/>
          </a:xfrm>
          <a:prstGeom prst="rect">
            <a:avLst/>
          </a:prstGeom>
        </p:spPr>
      </p:pic>
      <p:sp>
        <p:nvSpPr>
          <p:cNvPr id="3" name="テキスト ボックス 2"/>
          <p:cNvSpPr txBox="1"/>
          <p:nvPr/>
        </p:nvSpPr>
        <p:spPr>
          <a:xfrm>
            <a:off x="510639" y="166255"/>
            <a:ext cx="11578442" cy="523220"/>
          </a:xfrm>
          <a:prstGeom prst="rect">
            <a:avLst/>
          </a:prstGeom>
          <a:noFill/>
        </p:spPr>
        <p:txBody>
          <a:bodyPr wrap="square" rtlCol="0">
            <a:spAutoFit/>
          </a:bodyPr>
          <a:lstStyle/>
          <a:p>
            <a:r>
              <a:rPr kumimoji="1" lang="ja-JP" altLang="en-US" sz="2800" dirty="0"/>
              <a:t>在留外国人の構成比</a:t>
            </a:r>
          </a:p>
        </p:txBody>
      </p:sp>
      <p:sp>
        <p:nvSpPr>
          <p:cNvPr id="4" name="正方形/長方形 3"/>
          <p:cNvSpPr/>
          <p:nvPr/>
        </p:nvSpPr>
        <p:spPr>
          <a:xfrm>
            <a:off x="6113160" y="5716601"/>
            <a:ext cx="5038559" cy="369332"/>
          </a:xfrm>
          <a:prstGeom prst="rect">
            <a:avLst/>
          </a:prstGeom>
        </p:spPr>
        <p:txBody>
          <a:bodyPr wrap="none">
            <a:spAutoFit/>
          </a:bodyPr>
          <a:lstStyle/>
          <a:p>
            <a:r>
              <a:rPr lang="ja-JP" altLang="en-US" dirty="0"/>
              <a:t>出典　出入国在留管理庁令和２年６月末公表資料</a:t>
            </a:r>
            <a:endParaRPr lang="en-US" altLang="ja-JP" dirty="0"/>
          </a:p>
        </p:txBody>
      </p:sp>
      <p:sp>
        <p:nvSpPr>
          <p:cNvPr id="5" name="テキスト ボックス 4"/>
          <p:cNvSpPr txBox="1"/>
          <p:nvPr/>
        </p:nvSpPr>
        <p:spPr>
          <a:xfrm>
            <a:off x="6610120" y="689476"/>
            <a:ext cx="5478961" cy="369332"/>
          </a:xfrm>
          <a:prstGeom prst="rect">
            <a:avLst/>
          </a:prstGeom>
          <a:noFill/>
        </p:spPr>
        <p:txBody>
          <a:bodyPr wrap="square" rtlCol="0">
            <a:spAutoFit/>
          </a:bodyPr>
          <a:lstStyle/>
          <a:p>
            <a:r>
              <a:rPr kumimoji="1" lang="ja-JP" altLang="en-US" dirty="0" smtClean="0"/>
              <a:t>ベスト５は中国・韓国・ベトナム・フィリピン・ブラジル</a:t>
            </a:r>
            <a:endParaRPr kumimoji="1" lang="ja-JP" altLang="en-US" dirty="0"/>
          </a:p>
        </p:txBody>
      </p:sp>
    </p:spTree>
    <p:extLst>
      <p:ext uri="{BB962C8B-B14F-4D97-AF65-F5344CB8AC3E}">
        <p14:creationId xmlns:p14="http://schemas.microsoft.com/office/powerpoint/2010/main" val="2076808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90102" y="930472"/>
            <a:ext cx="7974486" cy="5352737"/>
          </a:xfrm>
          <a:prstGeom prst="rect">
            <a:avLst/>
          </a:prstGeom>
        </p:spPr>
      </p:pic>
      <p:sp>
        <p:nvSpPr>
          <p:cNvPr id="3" name="テキスト ボックス 2"/>
          <p:cNvSpPr txBox="1"/>
          <p:nvPr/>
        </p:nvSpPr>
        <p:spPr>
          <a:xfrm>
            <a:off x="462844" y="417689"/>
            <a:ext cx="10972800" cy="461665"/>
          </a:xfrm>
          <a:prstGeom prst="rect">
            <a:avLst/>
          </a:prstGeom>
          <a:noFill/>
        </p:spPr>
        <p:txBody>
          <a:bodyPr wrap="square" rtlCol="0">
            <a:spAutoFit/>
          </a:bodyPr>
          <a:lstStyle/>
          <a:p>
            <a:r>
              <a:rPr kumimoji="1" lang="ja-JP" altLang="en-US" sz="2400" dirty="0"/>
              <a:t>都道府県別外国人</a:t>
            </a:r>
          </a:p>
        </p:txBody>
      </p:sp>
      <p:sp>
        <p:nvSpPr>
          <p:cNvPr id="4" name="正方形/長方形 3"/>
          <p:cNvSpPr/>
          <p:nvPr/>
        </p:nvSpPr>
        <p:spPr>
          <a:xfrm>
            <a:off x="5766764" y="5921901"/>
            <a:ext cx="5038559" cy="369332"/>
          </a:xfrm>
          <a:prstGeom prst="rect">
            <a:avLst/>
          </a:prstGeom>
        </p:spPr>
        <p:txBody>
          <a:bodyPr wrap="none">
            <a:spAutoFit/>
          </a:bodyPr>
          <a:lstStyle/>
          <a:p>
            <a:r>
              <a:rPr lang="ja-JP" altLang="en-US" dirty="0"/>
              <a:t>出典　出入国在留管理庁令和２年６月末公表資料</a:t>
            </a:r>
            <a:endParaRPr lang="en-US" altLang="ja-JP" dirty="0"/>
          </a:p>
        </p:txBody>
      </p:sp>
      <p:sp>
        <p:nvSpPr>
          <p:cNvPr id="5" name="テキスト ボックス 4"/>
          <p:cNvSpPr txBox="1"/>
          <p:nvPr/>
        </p:nvSpPr>
        <p:spPr>
          <a:xfrm>
            <a:off x="6092328" y="583893"/>
            <a:ext cx="5927074" cy="400110"/>
          </a:xfrm>
          <a:prstGeom prst="rect">
            <a:avLst/>
          </a:prstGeom>
          <a:noFill/>
        </p:spPr>
        <p:txBody>
          <a:bodyPr wrap="square" rtlCol="0">
            <a:spAutoFit/>
          </a:bodyPr>
          <a:lstStyle/>
          <a:p>
            <a:r>
              <a:rPr kumimoji="1" lang="ja-JP" altLang="en-US" sz="2000" dirty="0" smtClean="0"/>
              <a:t>ベスト５は東京都・愛知県・大阪府・神奈川県・埼玉県</a:t>
            </a:r>
            <a:endParaRPr kumimoji="1" lang="ja-JP" altLang="en-US" sz="2000" dirty="0"/>
          </a:p>
        </p:txBody>
      </p:sp>
    </p:spTree>
    <p:extLst>
      <p:ext uri="{BB962C8B-B14F-4D97-AF65-F5344CB8AC3E}">
        <p14:creationId xmlns:p14="http://schemas.microsoft.com/office/powerpoint/2010/main" val="249171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986</Words>
  <Application>Microsoft Office PowerPoint</Application>
  <PresentationFormat>ワイド画面</PresentationFormat>
  <Paragraphs>340</Paragraphs>
  <Slides>33</Slides>
  <Notes>1</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33</vt:i4>
      </vt:variant>
    </vt:vector>
  </HeadingPairs>
  <TitlesOfParts>
    <vt:vector size="51" baseType="lpstr">
      <vt:lpstr>Arial Unicode MS</vt:lpstr>
      <vt:lpstr>Batang</vt:lpstr>
      <vt:lpstr>F%2bUD-スーラ M</vt:lpstr>
      <vt:lpstr>GulimChe</vt:lpstr>
      <vt:lpstr>맑은 고딕</vt:lpstr>
      <vt:lpstr>맑은 고딕</vt:lpstr>
      <vt:lpstr>Meiryo UI</vt:lpstr>
      <vt:lpstr>ＭＳ Ｐゴシック</vt:lpstr>
      <vt:lpstr>ＭＳ ゴシック</vt:lpstr>
      <vt:lpstr>SimSun</vt:lpstr>
      <vt:lpstr>STXinwei</vt:lpstr>
      <vt:lpstr>游ゴシック</vt:lpstr>
      <vt:lpstr>Arial</vt:lpstr>
      <vt:lpstr>Calibri</vt:lpstr>
      <vt:lpstr>Calibri Light</vt:lpstr>
      <vt:lpstr>Tahoma</vt:lpstr>
      <vt:lpstr>Trebuchet MS</vt:lpstr>
      <vt:lpstr>Office テーマ</vt:lpstr>
      <vt:lpstr>立川国際中等教育学校 国際理解講座『多文化共生って何だろう』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立川国際中等教育学校 国際講座『多文化共生って何だろう』</dc:title>
  <dc:creator>dell</dc:creator>
  <cp:lastModifiedBy>Microsoft アカウント</cp:lastModifiedBy>
  <cp:revision>65</cp:revision>
  <dcterms:created xsi:type="dcterms:W3CDTF">2021-11-24T08:00:35Z</dcterms:created>
  <dcterms:modified xsi:type="dcterms:W3CDTF">2021-12-08T09:51:06Z</dcterms:modified>
</cp:coreProperties>
</file>